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7"/>
  </p:notesMasterIdLst>
  <p:sldIdLst>
    <p:sldId id="261" r:id="rId3"/>
    <p:sldId id="274" r:id="rId4"/>
    <p:sldId id="262" r:id="rId5"/>
    <p:sldId id="256" r:id="rId6"/>
    <p:sldId id="257" r:id="rId7"/>
    <p:sldId id="280" r:id="rId8"/>
    <p:sldId id="283" r:id="rId9"/>
    <p:sldId id="284" r:id="rId10"/>
    <p:sldId id="275" r:id="rId11"/>
    <p:sldId id="277" r:id="rId12"/>
    <p:sldId id="278" r:id="rId13"/>
    <p:sldId id="268" r:id="rId14"/>
    <p:sldId id="285" r:id="rId15"/>
    <p:sldId id="28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140" y="-51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C5C3A3-A987-45CD-B3FA-D72F257823EE}" type="datetimeFigureOut">
              <a:rPr lang="en-GB" smtClean="0"/>
              <a:t>17/03/2016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935E9E-845F-4912-A99D-7FBB422B99DE}" type="slidenum">
              <a:rPr lang="en-GB" smtClean="0"/>
              <a:t>‹#›</a:t>
            </a:fld>
            <a:endParaRPr lang="en-GB"/>
          </a:p>
        </p:txBody>
      </p:sp>
    </p:spTree>
    <p:extLst>
      <p:ext uri="{BB962C8B-B14F-4D97-AF65-F5344CB8AC3E}">
        <p14:creationId xmlns:p14="http://schemas.microsoft.com/office/powerpoint/2010/main" val="2566566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1A68939-9EEA-49AF-94E5-B696AAC28006}" type="slidenum">
              <a:rPr lang="en-GB" smtClean="0"/>
              <a:pPr eaLnBrk="1" hangingPunct="1"/>
              <a:t>3</a:t>
            </a:fld>
            <a:endParaRPr lang="en-GB"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DFCE3322-FCC1-4ADA-9CFA-0DCE640C87B4}"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3758484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5D3AA142-4B3B-4704-9806-89EE3563DE27}"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5827061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58BA9E98-D85B-4F91-B3CF-9148EFAFE206}"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792510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sldNum" sz="quarter" idx="12"/>
          </p:nvPr>
        </p:nvSpPr>
        <p:spPr>
          <a:ln/>
        </p:spPr>
        <p:txBody>
          <a:bodyPr/>
          <a:lstStyle>
            <a:lvl1pPr>
              <a:defRPr/>
            </a:lvl1pPr>
          </a:lstStyle>
          <a:p>
            <a:pPr>
              <a:defRPr/>
            </a:pPr>
            <a:fld id="{0D1DC680-C29E-4B8E-9816-D64ACE2F18A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902635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GB" noProof="0"/>
          </a:p>
        </p:txBody>
      </p:sp>
      <p:sp>
        <p:nvSpPr>
          <p:cNvPr id="4"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25509B4D-7698-4CCB-9B73-3114B1EF2F0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11781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3FE3B09-8EB2-472A-9312-0281D0906C3B}"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3089373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C893BF8-93D6-4F70-A103-665E04DC2933}"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5222265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2BACE287-D42F-4100-8F8A-D95E6875E226}"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7226733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C4F997C4-9918-4E47-BA92-D8306C943EB1}"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871209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GB"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9B12671E-2217-4DF0-82AF-2616940AE9DF}"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464404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CB101102-E08A-4420-BD5B-0667AAD14778}"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071155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DC97FBC5-86DF-4F17-A007-30EBAD9DA6A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633141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GB"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AB969F39-D8A4-489D-A706-3E574703B61B}"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77470677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41B17C25-BF24-4F12-8C96-2CD54CABAC10}"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453475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GB"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26404E44-5A96-4346-8B1F-5D5A098552A8}"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334651752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FB02CDF-9740-46FF-8548-8AC9F353042F}"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22697081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GB"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B82D6A86-6DE4-4959-8FCF-3C26BABEA62A}"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1029155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Date Placeholder 2"/>
          <p:cNvSpPr>
            <a:spLocks noGrp="1"/>
          </p:cNvSpPr>
          <p:nvPr>
            <p:ph type="dt" sz="half" idx="10"/>
          </p:nvPr>
        </p:nvSpPr>
        <p:spPr>
          <a:xfrm>
            <a:off x="457200" y="6245225"/>
            <a:ext cx="2133600" cy="476250"/>
          </a:xfrm>
        </p:spPr>
        <p:txBody>
          <a:bodyPr/>
          <a:lstStyle>
            <a:lvl1pPr>
              <a:defRPr/>
            </a:lvl1pPr>
          </a:lstStyle>
          <a:p>
            <a:endParaRPr lang="en-GB" altLang="en-US">
              <a:solidFill>
                <a:srgbClr val="000000"/>
              </a:solidFill>
            </a:endParaRPr>
          </a:p>
        </p:txBody>
      </p:sp>
      <p:sp>
        <p:nvSpPr>
          <p:cNvPr id="4" name="Footer Placeholder 3"/>
          <p:cNvSpPr>
            <a:spLocks noGrp="1"/>
          </p:cNvSpPr>
          <p:nvPr>
            <p:ph type="ftr" sz="quarter" idx="11"/>
          </p:nvPr>
        </p:nvSpPr>
        <p:spPr>
          <a:xfrm>
            <a:off x="3124200" y="6245225"/>
            <a:ext cx="2895600" cy="476250"/>
          </a:xfrm>
        </p:spPr>
        <p:txBody>
          <a:bodyPr/>
          <a:lstStyle>
            <a:lvl1pPr>
              <a:defRPr/>
            </a:lvl1pPr>
          </a:lstStyle>
          <a:p>
            <a:endParaRPr lang="en-GB" altLang="en-US">
              <a:solidFill>
                <a:srgbClr val="000000"/>
              </a:solidFill>
            </a:endParaRPr>
          </a:p>
        </p:txBody>
      </p:sp>
      <p:sp>
        <p:nvSpPr>
          <p:cNvPr id="5" name="Slide Number Placeholder 4"/>
          <p:cNvSpPr>
            <a:spLocks noGrp="1"/>
          </p:cNvSpPr>
          <p:nvPr>
            <p:ph type="sldNum" sz="quarter" idx="12"/>
          </p:nvPr>
        </p:nvSpPr>
        <p:spPr>
          <a:xfrm>
            <a:off x="6553200" y="6245225"/>
            <a:ext cx="2133600" cy="476250"/>
          </a:xfrm>
        </p:spPr>
        <p:txBody>
          <a:bodyPr/>
          <a:lstStyle>
            <a:lvl1pPr>
              <a:defRPr/>
            </a:lvl1pPr>
          </a:lstStyle>
          <a:p>
            <a:fld id="{B2961378-79D8-4F0F-84A2-B6631EA469FA}" type="slidenum">
              <a:rPr lang="en-GB" altLang="en-US">
                <a:solidFill>
                  <a:srgbClr val="000000"/>
                </a:solidFill>
              </a:rPr>
              <a:pPr/>
              <a:t>‹#›</a:t>
            </a:fld>
            <a:endParaRPr lang="en-GB" altLang="en-US">
              <a:solidFill>
                <a:srgbClr val="000000"/>
              </a:solidFill>
            </a:endParaRPr>
          </a:p>
        </p:txBody>
      </p:sp>
    </p:spTree>
    <p:extLst>
      <p:ext uri="{BB962C8B-B14F-4D97-AF65-F5344CB8AC3E}">
        <p14:creationId xmlns:p14="http://schemas.microsoft.com/office/powerpoint/2010/main" val="4106182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sldNum" sz="quarter" idx="12"/>
          </p:nvPr>
        </p:nvSpPr>
        <p:spPr>
          <a:ln/>
        </p:spPr>
        <p:txBody>
          <a:bodyPr/>
          <a:lstStyle>
            <a:lvl1pPr>
              <a:defRPr/>
            </a:lvl1pPr>
          </a:lstStyle>
          <a:p>
            <a:pPr>
              <a:defRPr/>
            </a:pPr>
            <a:fld id="{E27D1077-7E25-4BB1-8B83-A2F06D47831D}"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1338802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sldNum" sz="quarter" idx="12"/>
          </p:nvPr>
        </p:nvSpPr>
        <p:spPr>
          <a:ln/>
        </p:spPr>
        <p:txBody>
          <a:bodyPr/>
          <a:lstStyle>
            <a:lvl1pPr>
              <a:defRPr/>
            </a:lvl1pPr>
          </a:lstStyle>
          <a:p>
            <a:pPr>
              <a:defRPr/>
            </a:pPr>
            <a:fld id="{559D52A5-D82B-4D63-9BFA-2A1C1EFF789B}"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2710361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5"/>
          <p:cNvSpPr>
            <a:spLocks noGrp="1" noChangeArrowheads="1"/>
          </p:cNvSpPr>
          <p:nvPr>
            <p:ph type="sldNum" sz="quarter" idx="12"/>
          </p:nvPr>
        </p:nvSpPr>
        <p:spPr>
          <a:ln/>
        </p:spPr>
        <p:txBody>
          <a:bodyPr/>
          <a:lstStyle>
            <a:lvl1pPr>
              <a:defRPr/>
            </a:lvl1pPr>
          </a:lstStyle>
          <a:p>
            <a:pPr>
              <a:defRPr/>
            </a:pPr>
            <a:fld id="{AA318CE2-22EF-411F-BD74-2FA590FFB6C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28373931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GB"/>
          </a:p>
        </p:txBody>
      </p:sp>
      <p:sp>
        <p:nvSpPr>
          <p:cNvPr id="3"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sldNum" sz="quarter" idx="12"/>
          </p:nvPr>
        </p:nvSpPr>
        <p:spPr>
          <a:ln/>
        </p:spPr>
        <p:txBody>
          <a:bodyPr/>
          <a:lstStyle>
            <a:lvl1pPr>
              <a:defRPr/>
            </a:lvl1pPr>
          </a:lstStyle>
          <a:p>
            <a:pPr>
              <a:defRPr/>
            </a:pPr>
            <a:fld id="{9B0390F5-BA19-40AE-9888-E005C713BDF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4055516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sldNum" sz="quarter" idx="12"/>
          </p:nvPr>
        </p:nvSpPr>
        <p:spPr>
          <a:ln/>
        </p:spPr>
        <p:txBody>
          <a:bodyPr/>
          <a:lstStyle>
            <a:lvl1pPr>
              <a:defRPr/>
            </a:lvl1pPr>
          </a:lstStyle>
          <a:p>
            <a:pPr>
              <a:defRPr/>
            </a:pPr>
            <a:fld id="{0730FEBF-2984-4DF8-BB0E-72BE825428C3}"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669583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sldNum" sz="quarter" idx="12"/>
          </p:nvPr>
        </p:nvSpPr>
        <p:spPr>
          <a:ln/>
        </p:spPr>
        <p:txBody>
          <a:bodyPr/>
          <a:lstStyle>
            <a:lvl1pPr>
              <a:defRPr/>
            </a:lvl1pPr>
          </a:lstStyle>
          <a:p>
            <a:pPr>
              <a:defRPr/>
            </a:pPr>
            <a:fld id="{026821C3-6489-43FE-B74C-7A6ECFD539A1}"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07297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4"/>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5"/>
          <p:cNvSpPr>
            <a:spLocks noGrp="1" noChangeArrowheads="1"/>
          </p:cNvSpPr>
          <p:nvPr>
            <p:ph type="sldNum" sz="quarter" idx="12"/>
          </p:nvPr>
        </p:nvSpPr>
        <p:spPr>
          <a:ln/>
        </p:spPr>
        <p:txBody>
          <a:bodyPr/>
          <a:lstStyle>
            <a:lvl1pPr>
              <a:defRPr/>
            </a:lvl1pPr>
          </a:lstStyle>
          <a:p>
            <a:pPr>
              <a:defRPr/>
            </a:pPr>
            <a:fld id="{7AF42366-2D71-4CFE-A756-F3845EA99C55}" type="slidenum">
              <a:rPr lang="en-GB">
                <a:solidFill>
                  <a:srgbClr val="000000"/>
                </a:solidFill>
              </a:rPr>
              <a:pPr>
                <a:defRPr/>
              </a:pPr>
              <a:t>‹#›</a:t>
            </a:fld>
            <a:endParaRPr lang="en-GB">
              <a:solidFill>
                <a:srgbClr val="000000"/>
              </a:solidFill>
            </a:endParaRPr>
          </a:p>
        </p:txBody>
      </p:sp>
    </p:spTree>
    <p:extLst>
      <p:ext uri="{BB962C8B-B14F-4D97-AF65-F5344CB8AC3E}">
        <p14:creationId xmlns:p14="http://schemas.microsoft.com/office/powerpoint/2010/main" val="37493797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http://www.bris.ac.uk/education/templates/images/header4.gif" TargetMode="Externa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image" Target="http://www.bris.ac.uk/education/templates/images/header4.gif" TargetMode="Externa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gs>
            <a:gs pos="100000">
              <a:schemeClr val="accent1">
                <a:gamma/>
                <a:tint val="41176"/>
                <a:invGamma/>
              </a:schemeClr>
            </a:gs>
          </a:gsLst>
          <a:path path="rect">
            <a:fillToRect l="100000" t="100000"/>
          </a:path>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76131" name="Rectangle 3"/>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fontAlgn="base">
              <a:spcBef>
                <a:spcPct val="0"/>
              </a:spcBef>
              <a:spcAft>
                <a:spcPct val="0"/>
              </a:spcAft>
              <a:defRPr/>
            </a:pPr>
            <a:endParaRPr lang="en-GB">
              <a:solidFill>
                <a:srgbClr val="000000"/>
              </a:solidFill>
            </a:endParaRPr>
          </a:p>
        </p:txBody>
      </p:sp>
      <p:sp>
        <p:nvSpPr>
          <p:cNvPr id="176132" name="Rectangle 4"/>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fontAlgn="base">
              <a:spcBef>
                <a:spcPct val="0"/>
              </a:spcBef>
              <a:spcAft>
                <a:spcPct val="0"/>
              </a:spcAft>
              <a:defRPr/>
            </a:pPr>
            <a:endParaRPr lang="en-GB">
              <a:solidFill>
                <a:srgbClr val="000000"/>
              </a:solidFill>
            </a:endParaRPr>
          </a:p>
        </p:txBody>
      </p:sp>
      <p:sp>
        <p:nvSpPr>
          <p:cNvPr id="176133" name="Rectangle 5"/>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fontAlgn="base">
              <a:spcBef>
                <a:spcPct val="0"/>
              </a:spcBef>
              <a:spcAft>
                <a:spcPct val="0"/>
              </a:spcAft>
              <a:defRPr/>
            </a:pPr>
            <a:fld id="{F03CEFEC-291D-42D2-95EB-669E237BA0CD}" type="slidenum">
              <a:rPr lang="en-GB">
                <a:solidFill>
                  <a:srgbClr val="000000"/>
                </a:solidFill>
              </a:rPr>
              <a:pPr fontAlgn="base">
                <a:spcBef>
                  <a:spcPct val="0"/>
                </a:spcBef>
                <a:spcAft>
                  <a:spcPct val="0"/>
                </a:spcAft>
                <a:defRPr/>
              </a:pPr>
              <a:t>‹#›</a:t>
            </a:fld>
            <a:endParaRPr lang="en-GB">
              <a:solidFill>
                <a:srgbClr val="000000"/>
              </a:solidFill>
            </a:endParaRPr>
          </a:p>
        </p:txBody>
      </p:sp>
      <p:pic>
        <p:nvPicPr>
          <p:cNvPr id="1030" name="Picture 6" descr="GSOE Header"/>
          <p:cNvPicPr>
            <a:picLocks noChangeAspect="1" noChangeArrowheads="1"/>
          </p:cNvPicPr>
          <p:nvPr userDrawn="1"/>
        </p:nvPicPr>
        <p:blipFill>
          <a:blip r:embed="rId15" r:link="rId16">
            <a:extLst>
              <a:ext uri="{28A0092B-C50C-407E-A947-70E740481C1C}">
                <a14:useLocalDpi xmlns:a14="http://schemas.microsoft.com/office/drawing/2010/main" val="0"/>
              </a:ext>
            </a:extLst>
          </a:blip>
          <a:srcRect r="1527"/>
          <a:stretch>
            <a:fillRect/>
          </a:stretch>
        </p:blipFill>
        <p:spPr bwMode="auto">
          <a:xfrm>
            <a:off x="0" y="0"/>
            <a:ext cx="7362825"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1" name="Rectangle 7"/>
          <p:cNvSpPr>
            <a:spLocks noChangeArrowheads="1"/>
          </p:cNvSpPr>
          <p:nvPr userDrawn="1"/>
        </p:nvSpPr>
        <p:spPr bwMode="auto">
          <a:xfrm>
            <a:off x="7362825" y="0"/>
            <a:ext cx="1781175" cy="695325"/>
          </a:xfrm>
          <a:prstGeom prst="rect">
            <a:avLst/>
          </a:prstGeom>
          <a:solidFill>
            <a:srgbClr val="34A4BE"/>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0"/>
              </a:spcBef>
              <a:spcAft>
                <a:spcPct val="0"/>
              </a:spcAft>
            </a:pPr>
            <a:endParaRPr lang="en-US" smtClean="0">
              <a:solidFill>
                <a:srgbClr val="000000"/>
              </a:solidFill>
            </a:endParaRPr>
          </a:p>
        </p:txBody>
      </p:sp>
    </p:spTree>
    <p:extLst>
      <p:ext uri="{BB962C8B-B14F-4D97-AF65-F5344CB8AC3E}">
        <p14:creationId xmlns:p14="http://schemas.microsoft.com/office/powerpoint/2010/main" val="28528366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gs>
            <a:gs pos="100000">
              <a:schemeClr val="accent1">
                <a:gamma/>
                <a:tint val="41176"/>
                <a:invGamma/>
              </a:schemeClr>
            </a:gs>
          </a:gsLst>
          <a:path path="rect">
            <a:fillToRect l="100000" t="100000"/>
          </a:path>
        </a:gradFill>
        <a:effectLst/>
      </p:bgPr>
    </p:bg>
    <p:spTree>
      <p:nvGrpSpPr>
        <p:cNvPr id="1" name=""/>
        <p:cNvGrpSpPr/>
        <p:nvPr/>
      </p:nvGrpSpPr>
      <p:grpSpPr>
        <a:xfrm>
          <a:off x="0" y="0"/>
          <a:ext cx="0" cy="0"/>
          <a:chOff x="0" y="0"/>
          <a:chExt cx="0" cy="0"/>
        </a:xfrm>
      </p:grpSpPr>
      <p:sp>
        <p:nvSpPr>
          <p:cNvPr id="6147" name="Rectangle 3"/>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cs typeface="+mn-cs"/>
              </a:defRPr>
            </a:lvl1pPr>
          </a:lstStyle>
          <a:p>
            <a:pPr fontAlgn="base">
              <a:spcBef>
                <a:spcPct val="0"/>
              </a:spcBef>
              <a:spcAft>
                <a:spcPct val="0"/>
              </a:spcAft>
            </a:pPr>
            <a:endParaRPr lang="en-GB" altLang="en-US">
              <a:solidFill>
                <a:srgbClr val="000000"/>
              </a:solidFill>
            </a:endParaRPr>
          </a:p>
        </p:txBody>
      </p:sp>
      <p:sp>
        <p:nvSpPr>
          <p:cNvPr id="6148" name="Rectangle 4"/>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fontAlgn="base">
              <a:spcBef>
                <a:spcPct val="0"/>
              </a:spcBef>
              <a:spcAft>
                <a:spcPct val="0"/>
              </a:spcAft>
            </a:pPr>
            <a:endParaRPr lang="en-GB" altLang="en-US">
              <a:solidFill>
                <a:srgbClr val="000000"/>
              </a:solidFill>
            </a:endParaRPr>
          </a:p>
        </p:txBody>
      </p:sp>
      <p:sp>
        <p:nvSpPr>
          <p:cNvPr id="6149" name="Rectangle 5"/>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fontAlgn="base">
              <a:spcBef>
                <a:spcPct val="0"/>
              </a:spcBef>
              <a:spcAft>
                <a:spcPct val="0"/>
              </a:spcAft>
            </a:pPr>
            <a:fld id="{6528B3DE-FED5-4440-B4D4-8672B7BD8FAB}" type="slidenum">
              <a:rPr lang="en-GB" altLang="en-US">
                <a:solidFill>
                  <a:srgbClr val="000000"/>
                </a:solidFill>
              </a:rPr>
              <a:pPr fontAlgn="base">
                <a:spcBef>
                  <a:spcPct val="0"/>
                </a:spcBef>
                <a:spcAft>
                  <a:spcPct val="0"/>
                </a:spcAft>
              </a:pPr>
              <a:t>‹#›</a:t>
            </a:fld>
            <a:endParaRPr lang="en-GB" altLang="en-US">
              <a:solidFill>
                <a:srgbClr val="000000"/>
              </a:solidFill>
            </a:endParaRPr>
          </a:p>
        </p:txBody>
      </p:sp>
      <p:pic>
        <p:nvPicPr>
          <p:cNvPr id="6150" name="Picture 6" descr="GSOE Header"/>
          <p:cNvPicPr>
            <a:picLocks noChangeAspect="1" noChangeArrowheads="1"/>
          </p:cNvPicPr>
          <p:nvPr userDrawn="1"/>
        </p:nvPicPr>
        <p:blipFill>
          <a:blip r:embed="rId14" r:link="rId15" cstate="print">
            <a:extLst>
              <a:ext uri="{28A0092B-C50C-407E-A947-70E740481C1C}">
                <a14:useLocalDpi xmlns:a14="http://schemas.microsoft.com/office/drawing/2010/main" val="0"/>
              </a:ext>
            </a:extLst>
          </a:blip>
          <a:srcRect r="1527"/>
          <a:stretch>
            <a:fillRect/>
          </a:stretch>
        </p:blipFill>
        <p:spPr bwMode="auto">
          <a:xfrm>
            <a:off x="0" y="0"/>
            <a:ext cx="7362825" cy="695325"/>
          </a:xfrm>
          <a:prstGeom prst="rect">
            <a:avLst/>
          </a:prstGeom>
          <a:noFill/>
          <a:extLst>
            <a:ext uri="{909E8E84-426E-40DD-AFC4-6F175D3DCCD1}">
              <a14:hiddenFill xmlns:a14="http://schemas.microsoft.com/office/drawing/2010/main">
                <a:solidFill>
                  <a:srgbClr val="FFFFFF"/>
                </a:solidFill>
              </a14:hiddenFill>
            </a:ext>
          </a:extLst>
        </p:spPr>
      </p:pic>
      <p:sp>
        <p:nvSpPr>
          <p:cNvPr id="6151" name="Rectangle 7"/>
          <p:cNvSpPr>
            <a:spLocks noChangeArrowheads="1"/>
          </p:cNvSpPr>
          <p:nvPr userDrawn="1"/>
        </p:nvSpPr>
        <p:spPr bwMode="auto">
          <a:xfrm>
            <a:off x="7362825" y="0"/>
            <a:ext cx="1781175" cy="695325"/>
          </a:xfrm>
          <a:prstGeom prst="rect">
            <a:avLst/>
          </a:prstGeom>
          <a:solidFill>
            <a:srgbClr val="34A4BE"/>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GB">
              <a:solidFill>
                <a:srgbClr val="000000"/>
              </a:solidFill>
            </a:endParaRPr>
          </a:p>
        </p:txBody>
      </p:sp>
    </p:spTree>
    <p:extLst>
      <p:ext uri="{BB962C8B-B14F-4D97-AF65-F5344CB8AC3E}">
        <p14:creationId xmlns:p14="http://schemas.microsoft.com/office/powerpoint/2010/main" val="202214019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cs typeface="Arial" charset="0"/>
        </a:defRPr>
      </a:lvl2pPr>
      <a:lvl3pPr algn="ctr" rtl="0" fontAlgn="base">
        <a:spcBef>
          <a:spcPct val="0"/>
        </a:spcBef>
        <a:spcAft>
          <a:spcPct val="0"/>
        </a:spcAft>
        <a:defRPr sz="4400">
          <a:solidFill>
            <a:schemeClr val="tx2"/>
          </a:solidFill>
          <a:latin typeface="Arial" charset="0"/>
          <a:cs typeface="Arial" charset="0"/>
        </a:defRPr>
      </a:lvl3pPr>
      <a:lvl4pPr algn="ctr" rtl="0" fontAlgn="base">
        <a:spcBef>
          <a:spcPct val="0"/>
        </a:spcBef>
        <a:spcAft>
          <a:spcPct val="0"/>
        </a:spcAft>
        <a:defRPr sz="4400">
          <a:solidFill>
            <a:schemeClr val="tx2"/>
          </a:solidFill>
          <a:latin typeface="Arial" charset="0"/>
          <a:cs typeface="Arial" charset="0"/>
        </a:defRPr>
      </a:lvl4pPr>
      <a:lvl5pPr algn="ctr" rtl="0" fontAlgn="base">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0.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7.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3079" y="1340768"/>
            <a:ext cx="7380820" cy="2862322"/>
          </a:xfrm>
          <a:prstGeom prst="rect">
            <a:avLst/>
          </a:prstGeom>
        </p:spPr>
        <p:txBody>
          <a:bodyPr wrap="square">
            <a:spAutoFit/>
          </a:bodyPr>
          <a:lstStyle/>
          <a:p>
            <a:pPr>
              <a:spcBef>
                <a:spcPct val="50000"/>
              </a:spcBef>
              <a:defRPr/>
            </a:pPr>
            <a:r>
              <a:rPr lang="en-GB" sz="3200" b="1" dirty="0"/>
              <a:t>Advancing Ethics Frameworks and Scenario Development to Support e-Research in Educational </a:t>
            </a:r>
            <a:r>
              <a:rPr lang="en-GB" sz="3200" b="1" dirty="0" smtClean="0"/>
              <a:t>Contexts</a:t>
            </a:r>
          </a:p>
          <a:p>
            <a:pPr>
              <a:spcBef>
                <a:spcPct val="50000"/>
              </a:spcBef>
              <a:defRPr/>
            </a:pPr>
            <a:r>
              <a:rPr lang="en-GB" sz="3200" b="1" dirty="0" smtClean="0"/>
              <a:t>Jocelyn Wishart</a:t>
            </a:r>
          </a:p>
          <a:p>
            <a:pPr>
              <a:spcBef>
                <a:spcPct val="50000"/>
              </a:spcBef>
              <a:defRPr/>
            </a:pPr>
            <a:endParaRPr lang="en-GB" sz="2400" b="1" dirty="0" smtClean="0"/>
          </a:p>
        </p:txBody>
      </p:sp>
    </p:spTree>
    <p:custDataLst>
      <p:tags r:id="rId1"/>
    </p:custDataLst>
    <p:extLst>
      <p:ext uri="{BB962C8B-B14F-4D97-AF65-F5344CB8AC3E}">
        <p14:creationId xmlns:p14="http://schemas.microsoft.com/office/powerpoint/2010/main" val="3849820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5576" y="1196752"/>
            <a:ext cx="7704856" cy="4955203"/>
          </a:xfrm>
          <a:prstGeom prst="rect">
            <a:avLst/>
          </a:prstGeom>
          <a:noFill/>
        </p:spPr>
        <p:txBody>
          <a:bodyPr wrap="square" rtlCol="0">
            <a:spAutoFit/>
          </a:bodyPr>
          <a:lstStyle/>
          <a:p>
            <a:r>
              <a:rPr lang="en-GB" sz="2800" b="1" dirty="0">
                <a:solidFill>
                  <a:srgbClr val="BBE0E3">
                    <a:lumMod val="50000"/>
                  </a:srgbClr>
                </a:solidFill>
              </a:rPr>
              <a:t>Scenario: Where do you stop?</a:t>
            </a:r>
          </a:p>
          <a:p>
            <a:endParaRPr lang="en-GB" b="1" dirty="0" smtClean="0">
              <a:solidFill>
                <a:srgbClr val="000000"/>
              </a:solidFill>
            </a:endParaRPr>
          </a:p>
          <a:p>
            <a:r>
              <a:rPr lang="en-GB" b="1" dirty="0" smtClean="0">
                <a:solidFill>
                  <a:srgbClr val="000000"/>
                </a:solidFill>
              </a:rPr>
              <a:t>Key Issue</a:t>
            </a:r>
            <a:r>
              <a:rPr lang="en-GB" dirty="0" smtClean="0">
                <a:solidFill>
                  <a:srgbClr val="000000"/>
                </a:solidFill>
              </a:rPr>
              <a:t>: Boundaries between formal-informal, public-private, home-school, real-virtual etc.</a:t>
            </a:r>
          </a:p>
          <a:p>
            <a:endParaRPr lang="en-GB" dirty="0" smtClean="0">
              <a:solidFill>
                <a:srgbClr val="000000"/>
              </a:solidFill>
            </a:endParaRPr>
          </a:p>
          <a:p>
            <a:r>
              <a:rPr lang="en-GB" b="1" dirty="0" smtClean="0">
                <a:solidFill>
                  <a:srgbClr val="000000"/>
                </a:solidFill>
              </a:rPr>
              <a:t>Research question</a:t>
            </a:r>
            <a:r>
              <a:rPr lang="en-GB" dirty="0" smtClean="0">
                <a:solidFill>
                  <a:srgbClr val="000000"/>
                </a:solidFill>
              </a:rPr>
              <a:t>: What use can undergraduate university students make of social networks to support their formal learning?</a:t>
            </a:r>
          </a:p>
          <a:p>
            <a:endParaRPr lang="en-GB" dirty="0" smtClean="0">
              <a:solidFill>
                <a:srgbClr val="000000"/>
              </a:solidFill>
            </a:endParaRPr>
          </a:p>
          <a:p>
            <a:r>
              <a:rPr lang="en-GB" b="1" dirty="0" smtClean="0">
                <a:solidFill>
                  <a:srgbClr val="000000"/>
                </a:solidFill>
              </a:rPr>
              <a:t>Description:</a:t>
            </a:r>
            <a:r>
              <a:rPr lang="en-GB" dirty="0" smtClean="0">
                <a:solidFill>
                  <a:srgbClr val="000000"/>
                </a:solidFill>
              </a:rPr>
              <a:t> This is a project funded by a National Teaching Innovation Grant and run by a university lecturer who is concerned that their topic is perceived by students to be a particularly ‘dry’ one. They are interested in developing their teaching to make more use of collaborative learning opportunities enabled by students using mobile phones to access social networking sites at a time and place convenient to them. They have set a task to be completed on line through, say, Facebook, where students work with each other on a set task.</a:t>
            </a:r>
          </a:p>
          <a:p>
            <a:endParaRPr lang="en-GB" dirty="0">
              <a:solidFill>
                <a:srgbClr val="000000"/>
              </a:solidFill>
            </a:endParaRPr>
          </a:p>
        </p:txBody>
      </p:sp>
    </p:spTree>
    <p:custDataLst>
      <p:tags r:id="rId1"/>
    </p:custDataLst>
    <p:extLst>
      <p:ext uri="{BB962C8B-B14F-4D97-AF65-F5344CB8AC3E}">
        <p14:creationId xmlns:p14="http://schemas.microsoft.com/office/powerpoint/2010/main" val="5263581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54572" y="1196752"/>
            <a:ext cx="7704856" cy="5232202"/>
          </a:xfrm>
          <a:prstGeom prst="rect">
            <a:avLst/>
          </a:prstGeom>
          <a:noFill/>
        </p:spPr>
        <p:txBody>
          <a:bodyPr wrap="square" rtlCol="0">
            <a:spAutoFit/>
          </a:bodyPr>
          <a:lstStyle/>
          <a:p>
            <a:r>
              <a:rPr lang="en-GB" sz="2800" b="1" dirty="0" smtClean="0">
                <a:solidFill>
                  <a:srgbClr val="BBE0E3">
                    <a:lumMod val="50000"/>
                  </a:srgbClr>
                </a:solidFill>
              </a:rPr>
              <a:t>Scenario: Where do you stop?</a:t>
            </a:r>
          </a:p>
          <a:p>
            <a:endParaRPr lang="en-GB" b="1" dirty="0" smtClean="0">
              <a:solidFill>
                <a:srgbClr val="000000"/>
              </a:solidFill>
            </a:endParaRPr>
          </a:p>
          <a:p>
            <a:r>
              <a:rPr lang="en-GB" b="1" dirty="0" smtClean="0">
                <a:solidFill>
                  <a:srgbClr val="000000"/>
                </a:solidFill>
              </a:rPr>
              <a:t>Questions to be considered:</a:t>
            </a:r>
            <a:endParaRPr lang="en-GB" dirty="0" smtClean="0">
              <a:solidFill>
                <a:srgbClr val="000000"/>
              </a:solidFill>
            </a:endParaRPr>
          </a:p>
          <a:p>
            <a:pPr marL="363538" indent="-363538"/>
            <a:r>
              <a:rPr lang="en-GB" dirty="0" smtClean="0">
                <a:solidFill>
                  <a:srgbClr val="000000"/>
                </a:solidFill>
              </a:rPr>
              <a:t>•    Who should be asked for consent and how should they be informed?</a:t>
            </a:r>
          </a:p>
          <a:p>
            <a:pPr marL="363538" indent="-363538"/>
            <a:r>
              <a:rPr lang="en-GB" dirty="0" smtClean="0">
                <a:solidFill>
                  <a:srgbClr val="000000"/>
                </a:solidFill>
              </a:rPr>
              <a:t>•    When is a discussion ‘on task’ and thereby included and when is it ‘off-task’?</a:t>
            </a:r>
          </a:p>
          <a:p>
            <a:pPr marL="363538" indent="-363538">
              <a:buFont typeface="Arial" panose="020B0604020202020204" pitchFamily="34" charset="0"/>
              <a:buChar char="•"/>
            </a:pPr>
            <a:r>
              <a:rPr lang="en-GB" dirty="0">
                <a:solidFill>
                  <a:srgbClr val="000000"/>
                </a:solidFill>
              </a:rPr>
              <a:t>What are the pros and cons of having the lecturer as a ‘friend’? </a:t>
            </a:r>
            <a:endParaRPr lang="en-GB" dirty="0" smtClean="0">
              <a:solidFill>
                <a:srgbClr val="000000"/>
              </a:solidFill>
            </a:endParaRPr>
          </a:p>
          <a:p>
            <a:pPr marL="363538" indent="-363538">
              <a:buFont typeface="Arial" panose="020B0604020202020204" pitchFamily="34" charset="0"/>
              <a:buChar char="•"/>
            </a:pPr>
            <a:r>
              <a:rPr lang="en-GB" dirty="0" smtClean="0">
                <a:solidFill>
                  <a:srgbClr val="000000"/>
                </a:solidFill>
              </a:rPr>
              <a:t>What </a:t>
            </a:r>
            <a:r>
              <a:rPr lang="en-GB" dirty="0">
                <a:solidFill>
                  <a:srgbClr val="000000"/>
                </a:solidFill>
              </a:rPr>
              <a:t>are they to do on coming across unexpectedly personal information?  </a:t>
            </a:r>
          </a:p>
          <a:p>
            <a:pPr marL="363538" indent="-363538"/>
            <a:r>
              <a:rPr lang="en-GB" dirty="0" smtClean="0">
                <a:solidFill>
                  <a:srgbClr val="000000"/>
                </a:solidFill>
              </a:rPr>
              <a:t>•    How to anonymise the data?</a:t>
            </a:r>
          </a:p>
          <a:p>
            <a:endParaRPr lang="en-GB" b="1" dirty="0" smtClean="0">
              <a:solidFill>
                <a:srgbClr val="000000"/>
              </a:solidFill>
            </a:endParaRPr>
          </a:p>
          <a:p>
            <a:r>
              <a:rPr lang="en-GB" b="1" dirty="0" smtClean="0">
                <a:solidFill>
                  <a:srgbClr val="000000"/>
                </a:solidFill>
              </a:rPr>
              <a:t>Other similar situations:</a:t>
            </a:r>
            <a:endParaRPr lang="en-GB" dirty="0" smtClean="0">
              <a:solidFill>
                <a:srgbClr val="000000"/>
              </a:solidFill>
            </a:endParaRPr>
          </a:p>
          <a:p>
            <a:r>
              <a:rPr lang="en-GB" dirty="0" smtClean="0">
                <a:solidFill>
                  <a:srgbClr val="000000"/>
                </a:solidFill>
              </a:rPr>
              <a:t>Any research involving a mobile device that is used in personal as well as work contexts is likely to lead to access, wittingly or unwittingly, of personal information unrelated to the project.  A participant may be unaware when giving consent to the research of the extent of the personal data stored on the phone.</a:t>
            </a:r>
          </a:p>
          <a:p>
            <a:endParaRPr lang="en-GB" dirty="0">
              <a:solidFill>
                <a:srgbClr val="000000"/>
              </a:solidFill>
            </a:endParaRPr>
          </a:p>
        </p:txBody>
      </p:sp>
    </p:spTree>
    <p:custDataLst>
      <p:tags r:id="rId1"/>
    </p:custDataLst>
    <p:extLst>
      <p:ext uri="{BB962C8B-B14F-4D97-AF65-F5344CB8AC3E}">
        <p14:creationId xmlns:p14="http://schemas.microsoft.com/office/powerpoint/2010/main" val="29551695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543" y="720824"/>
            <a:ext cx="8159003" cy="6137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ustDataLst>
      <p:tags r:id="rId1"/>
    </p:custDataLst>
    <p:extLst>
      <p:ext uri="{BB962C8B-B14F-4D97-AF65-F5344CB8AC3E}">
        <p14:creationId xmlns:p14="http://schemas.microsoft.com/office/powerpoint/2010/main" val="408805403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76713018"/>
              </p:ext>
            </p:extLst>
          </p:nvPr>
        </p:nvGraphicFramePr>
        <p:xfrm>
          <a:off x="755576" y="1575956"/>
          <a:ext cx="7632847" cy="3744412"/>
        </p:xfrm>
        <a:graphic>
          <a:graphicData uri="http://schemas.openxmlformats.org/drawingml/2006/table">
            <a:tbl>
              <a:tblPr firstRow="1" bandRow="1">
                <a:tableStyleId>{5C22544A-7EE6-4342-B048-85BDC9FD1C3A}</a:tableStyleId>
              </a:tblPr>
              <a:tblGrid>
                <a:gridCol w="2030013"/>
                <a:gridCol w="1262588"/>
                <a:gridCol w="1272141"/>
                <a:gridCol w="1487596"/>
                <a:gridCol w="1580509"/>
              </a:tblGrid>
              <a:tr h="1090606">
                <a:tc>
                  <a:txBody>
                    <a:bodyPr/>
                    <a:lstStyle/>
                    <a:p>
                      <a:endParaRPr lang="en-GB" sz="1800" dirty="0">
                        <a:latin typeface="+mn-lt"/>
                      </a:endParaRPr>
                    </a:p>
                  </a:txBody>
                  <a:tcPr>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n-lt"/>
                        </a:rPr>
                        <a:t>Do good</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Avoid harm</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Autonomy</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Justice / Equal access</a:t>
                      </a:r>
                      <a:endParaRPr lang="en-GB" sz="1800" dirty="0">
                        <a:latin typeface="+mn-lt"/>
                      </a:endParaRPr>
                    </a:p>
                  </a:txBody>
                  <a:tcPr>
                    <a:lnL w="28575" cap="flat" cmpd="sng" algn="ctr">
                      <a:solidFill>
                        <a:schemeClr val="bg1"/>
                      </a:solidFill>
                      <a:prstDash val="solid"/>
                      <a:round/>
                      <a:headEnd type="none" w="med" len="med"/>
                      <a:tailEnd type="none" w="med" len="med"/>
                    </a:lnL>
                    <a:solidFill>
                      <a:schemeClr val="accent1">
                        <a:lumMod val="75000"/>
                      </a:schemeClr>
                    </a:solidFill>
                  </a:tcPr>
                </a:tc>
              </a:tr>
              <a:tr h="442301">
                <a:tc>
                  <a:txBody>
                    <a:bodyPr/>
                    <a:lstStyle/>
                    <a:p>
                      <a:pPr>
                        <a:spcAft>
                          <a:spcPts val="0"/>
                        </a:spcAft>
                      </a:pPr>
                      <a:r>
                        <a:rPr lang="en-GB" sz="1800">
                          <a:effectLst/>
                          <a:latin typeface="+mn-lt"/>
                          <a:ea typeface="Calibri"/>
                        </a:rPr>
                        <a:t>Boundaries </a:t>
                      </a:r>
                    </a:p>
                  </a:txBody>
                  <a:tcPr marL="68580" marR="68580" marT="0" marB="0">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tr>
              <a:tr h="442301">
                <a:tc>
                  <a:txBody>
                    <a:bodyPr/>
                    <a:lstStyle/>
                    <a:p>
                      <a:pPr>
                        <a:spcAft>
                          <a:spcPts val="0"/>
                        </a:spcAft>
                      </a:pPr>
                      <a:r>
                        <a:rPr lang="en-GB" sz="1800">
                          <a:effectLst/>
                          <a:latin typeface="+mn-lt"/>
                          <a:ea typeface="Calibri"/>
                        </a:rPr>
                        <a:t>Anonymity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42301">
                <a:tc>
                  <a:txBody>
                    <a:bodyPr/>
                    <a:lstStyle/>
                    <a:p>
                      <a:pPr>
                        <a:spcAft>
                          <a:spcPts val="0"/>
                        </a:spcAft>
                      </a:pPr>
                      <a:r>
                        <a:rPr lang="en-GB" sz="1800">
                          <a:effectLst/>
                          <a:latin typeface="+mn-lt"/>
                          <a:ea typeface="Calibri"/>
                        </a:rPr>
                        <a:t>Accessibility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42301">
                <a:tc>
                  <a:txBody>
                    <a:bodyPr/>
                    <a:lstStyle/>
                    <a:p>
                      <a:pPr>
                        <a:spcAft>
                          <a:spcPts val="0"/>
                        </a:spcAft>
                      </a:pPr>
                      <a:r>
                        <a:rPr lang="en-GB" sz="1800">
                          <a:effectLst/>
                          <a:latin typeface="+mn-lt"/>
                          <a:ea typeface="Calibri"/>
                        </a:rPr>
                        <a:t>Ownership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42301">
                <a:tc>
                  <a:txBody>
                    <a:bodyPr/>
                    <a:lstStyle/>
                    <a:p>
                      <a:pPr>
                        <a:spcAft>
                          <a:spcPts val="0"/>
                        </a:spcAft>
                      </a:pPr>
                      <a:r>
                        <a:rPr lang="en-GB" sz="1800">
                          <a:effectLst/>
                          <a:latin typeface="+mn-lt"/>
                          <a:ea typeface="Calibri"/>
                        </a:rPr>
                        <a:t>Awareness</a:t>
                      </a:r>
                    </a:p>
                  </a:txBody>
                  <a:tcPr marL="68580" marR="68580" marT="0" marB="0">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442301">
                <a:tc>
                  <a:txBody>
                    <a:bodyPr/>
                    <a:lstStyle/>
                    <a:p>
                      <a:pPr>
                        <a:spcAft>
                          <a:spcPts val="0"/>
                        </a:spcAft>
                      </a:pPr>
                      <a:r>
                        <a:rPr lang="en-GB" sz="1800" dirty="0">
                          <a:effectLst/>
                          <a:latin typeface="+mn-lt"/>
                          <a:ea typeface="Calibri"/>
                        </a:rPr>
                        <a:t>Risk analysis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r>
            </a:tbl>
          </a:graphicData>
        </a:graphic>
      </p:graphicFrame>
      <p:sp>
        <p:nvSpPr>
          <p:cNvPr id="3" name="Rectangle 2"/>
          <p:cNvSpPr/>
          <p:nvPr/>
        </p:nvSpPr>
        <p:spPr>
          <a:xfrm>
            <a:off x="971600" y="971711"/>
            <a:ext cx="3437159" cy="523220"/>
          </a:xfrm>
          <a:prstGeom prst="rect">
            <a:avLst/>
          </a:prstGeom>
        </p:spPr>
        <p:txBody>
          <a:bodyPr wrap="none">
            <a:spAutoFit/>
          </a:bodyPr>
          <a:lstStyle/>
          <a:p>
            <a:r>
              <a:rPr lang="en-GB" sz="2800" b="1" dirty="0" smtClean="0">
                <a:solidFill>
                  <a:srgbClr val="BBE0E3">
                    <a:lumMod val="50000"/>
                  </a:srgbClr>
                </a:solidFill>
              </a:rPr>
              <a:t>Now it is your turn.</a:t>
            </a:r>
            <a:endParaRPr lang="en-GB" sz="2800" dirty="0"/>
          </a:p>
        </p:txBody>
      </p:sp>
      <p:sp>
        <p:nvSpPr>
          <p:cNvPr id="4" name="TextBox 3"/>
          <p:cNvSpPr txBox="1"/>
          <p:nvPr/>
        </p:nvSpPr>
        <p:spPr>
          <a:xfrm>
            <a:off x="1009325" y="5589240"/>
            <a:ext cx="6912768" cy="923330"/>
          </a:xfrm>
          <a:prstGeom prst="rect">
            <a:avLst/>
          </a:prstGeom>
          <a:noFill/>
        </p:spPr>
        <p:txBody>
          <a:bodyPr wrap="square" rtlCol="0">
            <a:spAutoFit/>
          </a:bodyPr>
          <a:lstStyle/>
          <a:p>
            <a:r>
              <a:rPr lang="en-GB" dirty="0" smtClean="0"/>
              <a:t>Think of a learning situation involving new technologies and use the above framework to develop a possible scenario. What are the ethical challenges?</a:t>
            </a:r>
            <a:endParaRPr lang="en-GB" dirty="0"/>
          </a:p>
        </p:txBody>
      </p:sp>
    </p:spTree>
    <p:custDataLst>
      <p:tags r:id="rId1"/>
    </p:custDataLst>
    <p:extLst>
      <p:ext uri="{BB962C8B-B14F-4D97-AF65-F5344CB8AC3E}">
        <p14:creationId xmlns:p14="http://schemas.microsoft.com/office/powerpoint/2010/main" val="36220282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43608" y="1484784"/>
            <a:ext cx="6408712" cy="1754326"/>
          </a:xfrm>
          <a:prstGeom prst="rect">
            <a:avLst/>
          </a:prstGeom>
          <a:noFill/>
        </p:spPr>
        <p:txBody>
          <a:bodyPr wrap="square" rtlCol="0">
            <a:spAutoFit/>
          </a:bodyPr>
          <a:lstStyle/>
          <a:p>
            <a:r>
              <a:rPr lang="en-GB" dirty="0" smtClean="0"/>
              <a:t>For more detail see</a:t>
            </a:r>
          </a:p>
          <a:p>
            <a:endParaRPr lang="en-GB" dirty="0"/>
          </a:p>
          <a:p>
            <a:r>
              <a:rPr lang="en-GB" dirty="0"/>
              <a:t>Andrews, T., Dyson, L. E., &amp; Wishart, J. (2015). Advancing ethics frameworks and scenario-based learning to support educational research into mobile learning. </a:t>
            </a:r>
            <a:r>
              <a:rPr lang="en-GB" i="1" dirty="0"/>
              <a:t>International Journal of Research &amp; Method in Education</a:t>
            </a:r>
            <a:r>
              <a:rPr lang="en-GB" dirty="0"/>
              <a:t>,</a:t>
            </a:r>
            <a:r>
              <a:rPr lang="en-GB" i="1" dirty="0"/>
              <a:t>38</a:t>
            </a:r>
            <a:r>
              <a:rPr lang="en-GB" dirty="0"/>
              <a:t>(3), 320-334.</a:t>
            </a:r>
          </a:p>
        </p:txBody>
      </p:sp>
    </p:spTree>
    <p:custDataLst>
      <p:tags r:id="rId1"/>
    </p:custDataLst>
    <p:extLst>
      <p:ext uri="{BB962C8B-B14F-4D97-AF65-F5344CB8AC3E}">
        <p14:creationId xmlns:p14="http://schemas.microsoft.com/office/powerpoint/2010/main" val="3432702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3079" y="1340768"/>
            <a:ext cx="7380820" cy="3416320"/>
          </a:xfrm>
          <a:prstGeom prst="rect">
            <a:avLst/>
          </a:prstGeom>
        </p:spPr>
        <p:txBody>
          <a:bodyPr wrap="square">
            <a:spAutoFit/>
          </a:bodyPr>
          <a:lstStyle/>
          <a:p>
            <a:pPr>
              <a:spcBef>
                <a:spcPct val="50000"/>
              </a:spcBef>
              <a:defRPr/>
            </a:pPr>
            <a:r>
              <a:rPr lang="en-GB" sz="3200" b="1" dirty="0"/>
              <a:t>Advancing Ethics Frameworks and Scenario Development to Support e-Research in Educational </a:t>
            </a:r>
            <a:r>
              <a:rPr lang="en-GB" sz="3200" b="1" dirty="0" smtClean="0"/>
              <a:t>Contexts</a:t>
            </a:r>
          </a:p>
          <a:p>
            <a:pPr>
              <a:spcBef>
                <a:spcPct val="50000"/>
              </a:spcBef>
              <a:defRPr/>
            </a:pPr>
            <a:r>
              <a:rPr lang="en-GB" sz="3200" b="1" dirty="0" smtClean="0"/>
              <a:t>Jocelyn Wishart</a:t>
            </a:r>
          </a:p>
          <a:p>
            <a:pPr>
              <a:spcBef>
                <a:spcPct val="50000"/>
              </a:spcBef>
              <a:defRPr/>
            </a:pPr>
            <a:endParaRPr lang="en-GB" sz="2400" b="1" dirty="0" smtClean="0"/>
          </a:p>
          <a:p>
            <a:pPr>
              <a:spcBef>
                <a:spcPct val="50000"/>
              </a:spcBef>
              <a:defRPr/>
            </a:pPr>
            <a:r>
              <a:rPr lang="en-GB" sz="2400" b="1" dirty="0" smtClean="0"/>
              <a:t>Why </a:t>
            </a:r>
            <a:r>
              <a:rPr lang="en-GB" sz="2400" b="1" dirty="0"/>
              <a:t>did I start thinking about ethics? </a:t>
            </a:r>
            <a:endParaRPr lang="en-GB" sz="2000" dirty="0"/>
          </a:p>
        </p:txBody>
      </p:sp>
      <p:sp>
        <p:nvSpPr>
          <p:cNvPr id="2" name="TextBox 1"/>
          <p:cNvSpPr txBox="1"/>
          <p:nvPr/>
        </p:nvSpPr>
        <p:spPr>
          <a:xfrm>
            <a:off x="3923928" y="5229200"/>
            <a:ext cx="3708412" cy="830997"/>
          </a:xfrm>
          <a:prstGeom prst="rect">
            <a:avLst/>
          </a:prstGeom>
          <a:noFill/>
        </p:spPr>
        <p:txBody>
          <a:bodyPr wrap="square" rtlCol="0">
            <a:spAutoFit/>
          </a:bodyPr>
          <a:lstStyle/>
          <a:p>
            <a:r>
              <a:rPr lang="en-GB" sz="2400" b="1" dirty="0"/>
              <a:t>Study of Handhelds in </a:t>
            </a:r>
            <a:r>
              <a:rPr lang="en-GB" sz="2400" b="1" dirty="0" smtClean="0"/>
              <a:t>Teacher Education</a:t>
            </a:r>
            <a:endParaRPr lang="en-GB" sz="36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0059" y="4455168"/>
            <a:ext cx="2243137"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7564921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755576" y="2516723"/>
            <a:ext cx="7385159"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b="1" dirty="0"/>
              <a:t>Documenting evidence – trainees’ progress against nationally set </a:t>
            </a:r>
            <a:r>
              <a:rPr lang="en-GB" sz="2000" b="1" dirty="0" smtClean="0"/>
              <a:t>standards</a:t>
            </a:r>
          </a:p>
          <a:p>
            <a:pPr eaLnBrk="1" hangingPunct="1"/>
            <a:endParaRPr lang="en-GB" sz="2000" b="1" dirty="0"/>
          </a:p>
          <a:p>
            <a:pPr eaLnBrk="1" hangingPunct="1"/>
            <a:endParaRPr lang="en-GB" sz="2000" b="1" dirty="0"/>
          </a:p>
        </p:txBody>
      </p:sp>
      <p:sp>
        <p:nvSpPr>
          <p:cNvPr id="4" name="Text Box 3"/>
          <p:cNvSpPr txBox="1">
            <a:spLocks noChangeArrowheads="1"/>
          </p:cNvSpPr>
          <p:nvPr/>
        </p:nvSpPr>
        <p:spPr bwMode="auto">
          <a:xfrm>
            <a:off x="755576" y="1124744"/>
            <a:ext cx="777686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400" b="1" dirty="0" smtClean="0"/>
              <a:t>I found concerns arising when I or a trainee science teacher used a handheld mobile device in: </a:t>
            </a:r>
            <a:endParaRPr lang="en-GB" sz="2400" b="1" dirty="0"/>
          </a:p>
        </p:txBody>
      </p:sp>
      <p:sp>
        <p:nvSpPr>
          <p:cNvPr id="5" name="Text Box 2"/>
          <p:cNvSpPr txBox="1">
            <a:spLocks noChangeArrowheads="1"/>
          </p:cNvSpPr>
          <p:nvPr/>
        </p:nvSpPr>
        <p:spPr bwMode="auto">
          <a:xfrm>
            <a:off x="755576" y="3332331"/>
            <a:ext cx="7929558"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b="1" dirty="0"/>
              <a:t>Using the camera </a:t>
            </a:r>
            <a:r>
              <a:rPr lang="en-GB" sz="2000" b="1" dirty="0" smtClean="0"/>
              <a:t>– </a:t>
            </a:r>
            <a:r>
              <a:rPr lang="en-GB" sz="2000" b="1" dirty="0" smtClean="0"/>
              <a:t>recording one-off demonstrations</a:t>
            </a:r>
            <a:endParaRPr lang="en-GB" sz="2000" b="1" dirty="0"/>
          </a:p>
          <a:p>
            <a:pPr eaLnBrk="1" hangingPunct="1"/>
            <a:endParaRPr lang="en-GB" sz="2000" b="1" dirty="0"/>
          </a:p>
        </p:txBody>
      </p:sp>
      <p:sp>
        <p:nvSpPr>
          <p:cNvPr id="6" name="Text Box 3"/>
          <p:cNvSpPr txBox="1">
            <a:spLocks noChangeArrowheads="1"/>
          </p:cNvSpPr>
          <p:nvPr/>
        </p:nvSpPr>
        <p:spPr bwMode="auto">
          <a:xfrm>
            <a:off x="791580" y="3864257"/>
            <a:ext cx="715215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b="1" dirty="0"/>
              <a:t>Fieldwork – bridging the classroom and the real world</a:t>
            </a:r>
          </a:p>
        </p:txBody>
      </p:sp>
      <p:sp>
        <p:nvSpPr>
          <p:cNvPr id="2" name="Rectangle 1"/>
          <p:cNvSpPr/>
          <p:nvPr/>
        </p:nvSpPr>
        <p:spPr>
          <a:xfrm>
            <a:off x="808385" y="5157192"/>
            <a:ext cx="7135346" cy="1015663"/>
          </a:xfrm>
          <a:prstGeom prst="rect">
            <a:avLst/>
          </a:prstGeom>
        </p:spPr>
        <p:txBody>
          <a:bodyPr wrap="square">
            <a:spAutoFit/>
          </a:bodyPr>
          <a:lstStyle/>
          <a:p>
            <a:r>
              <a:rPr lang="en-GB" sz="2000" b="1" dirty="0" smtClean="0"/>
              <a:t>Also found that personal </a:t>
            </a:r>
            <a:r>
              <a:rPr lang="en-GB" sz="2000" b="1" dirty="0"/>
              <a:t>use </a:t>
            </a:r>
            <a:r>
              <a:rPr lang="en-GB" sz="2000" b="1" dirty="0" smtClean="0"/>
              <a:t>was </a:t>
            </a:r>
            <a:r>
              <a:rPr lang="en-GB" sz="2000" b="1" dirty="0"/>
              <a:t>important to </a:t>
            </a:r>
            <a:r>
              <a:rPr lang="en-GB" sz="2000" b="1" dirty="0" smtClean="0"/>
              <a:t>trainees</a:t>
            </a:r>
            <a:r>
              <a:rPr lang="en-GB" sz="2000" b="1" dirty="0"/>
              <a:t>’ success at using the </a:t>
            </a:r>
            <a:r>
              <a:rPr lang="en-GB" sz="2000" b="1" dirty="0" smtClean="0"/>
              <a:t>device </a:t>
            </a:r>
            <a:r>
              <a:rPr lang="en-GB" sz="2000" b="1" dirty="0"/>
              <a:t>to support learning but invasive?</a:t>
            </a:r>
            <a:endParaRPr lang="en-GB" sz="2000" b="1" dirty="0"/>
          </a:p>
        </p:txBody>
      </p:sp>
      <p:sp>
        <p:nvSpPr>
          <p:cNvPr id="8" name="Text Box 2"/>
          <p:cNvSpPr txBox="1">
            <a:spLocks noChangeArrowheads="1"/>
          </p:cNvSpPr>
          <p:nvPr/>
        </p:nvSpPr>
        <p:spPr bwMode="auto">
          <a:xfrm>
            <a:off x="808385" y="4332332"/>
            <a:ext cx="6768752"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sz="2000" b="1" dirty="0"/>
              <a:t>Reflecting on trainees’ errors – should I have kept this image?</a:t>
            </a:r>
          </a:p>
        </p:txBody>
      </p:sp>
    </p:spTree>
    <p:custDataLst>
      <p:tags r:id="rId1"/>
    </p:custDataLst>
    <p:extLst>
      <p:ext uri="{BB962C8B-B14F-4D97-AF65-F5344CB8AC3E}">
        <p14:creationId xmlns:p14="http://schemas.microsoft.com/office/powerpoint/2010/main" val="988214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9592" y="1196752"/>
            <a:ext cx="7272808" cy="3108543"/>
          </a:xfrm>
          <a:prstGeom prst="rect">
            <a:avLst/>
          </a:prstGeom>
        </p:spPr>
        <p:txBody>
          <a:bodyPr wrap="square">
            <a:spAutoFit/>
          </a:bodyPr>
          <a:lstStyle/>
          <a:p>
            <a:r>
              <a:rPr lang="en-GB" sz="2800" b="1" dirty="0" smtClean="0">
                <a:latin typeface="Arial" pitchFamily="34" charset="0"/>
                <a:cs typeface="Arial" pitchFamily="34" charset="0"/>
              </a:rPr>
              <a:t>So why are ethical issues in researching mobile learning  a concern?</a:t>
            </a:r>
          </a:p>
          <a:p>
            <a:endParaRPr lang="en-GB" sz="2000" dirty="0" smtClean="0">
              <a:latin typeface="Arial" pitchFamily="34" charset="0"/>
              <a:cs typeface="Arial" pitchFamily="34" charset="0"/>
            </a:endParaRPr>
          </a:p>
          <a:p>
            <a:pPr marL="285750" indent="-285750">
              <a:buFont typeface="Arial" pitchFamily="34" charset="0"/>
              <a:buChar char="•"/>
            </a:pPr>
            <a:r>
              <a:rPr lang="en-GB" sz="2000" dirty="0" smtClean="0">
                <a:latin typeface="Arial" pitchFamily="34" charset="0"/>
                <a:cs typeface="Arial" pitchFamily="34" charset="0"/>
              </a:rPr>
              <a:t>handheld devices provide multiple opportunities for access to personal information including images</a:t>
            </a:r>
          </a:p>
          <a:p>
            <a:pPr marL="285750" indent="-285750">
              <a:buFont typeface="Arial" pitchFamily="34" charset="0"/>
              <a:buChar char="•"/>
            </a:pPr>
            <a:r>
              <a:rPr lang="en-GB" sz="2000" dirty="0" smtClean="0">
                <a:latin typeface="Arial" pitchFamily="34" charset="0"/>
                <a:cs typeface="Arial" pitchFamily="34" charset="0"/>
              </a:rPr>
              <a:t>their portability creates a lack of boundaries </a:t>
            </a:r>
          </a:p>
          <a:p>
            <a:pPr marL="285750" indent="-285750">
              <a:buFont typeface="Arial" pitchFamily="34" charset="0"/>
              <a:buChar char="•"/>
            </a:pPr>
            <a:r>
              <a:rPr lang="en-GB" sz="2000" dirty="0" smtClean="0">
                <a:latin typeface="Arial" pitchFamily="34" charset="0"/>
                <a:cs typeface="Arial" pitchFamily="34" charset="0"/>
              </a:rPr>
              <a:t>they link to both real and virtual contexts</a:t>
            </a:r>
          </a:p>
          <a:p>
            <a:pPr marL="285750" indent="-285750">
              <a:buFont typeface="Arial" pitchFamily="34" charset="0"/>
              <a:buChar char="•"/>
            </a:pPr>
            <a:r>
              <a:rPr lang="en-GB" sz="2000" dirty="0" smtClean="0">
                <a:latin typeface="Arial" pitchFamily="34" charset="0"/>
                <a:cs typeface="Arial" pitchFamily="34" charset="0"/>
              </a:rPr>
              <a:t>their capabilities are often poorly understood</a:t>
            </a:r>
          </a:p>
          <a:p>
            <a:endParaRPr lang="en-GB" sz="2000" dirty="0">
              <a:latin typeface="Arial" pitchFamily="34" charset="0"/>
              <a:cs typeface="Arial" pitchFamily="34" charset="0"/>
            </a:endParaRPr>
          </a:p>
        </p:txBody>
      </p:sp>
      <p:pic>
        <p:nvPicPr>
          <p:cNvPr id="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3855029"/>
            <a:ext cx="1343707" cy="25160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920402" y="4306163"/>
            <a:ext cx="5451798" cy="1938992"/>
          </a:xfrm>
          <a:prstGeom prst="rect">
            <a:avLst/>
          </a:prstGeom>
        </p:spPr>
        <p:txBody>
          <a:bodyPr wrap="square">
            <a:spAutoFit/>
          </a:bodyPr>
          <a:lstStyle/>
          <a:p>
            <a:r>
              <a:rPr lang="en-GB" sz="2000" dirty="0" smtClean="0">
                <a:latin typeface="Arial" panose="020B0604020202020204" pitchFamily="34" charset="0"/>
                <a:cs typeface="Arial" panose="020B0604020202020204" pitchFamily="34" charset="0"/>
              </a:rPr>
              <a:t>Also the </a:t>
            </a:r>
            <a:r>
              <a:rPr lang="en-GB" sz="2000" dirty="0">
                <a:latin typeface="Arial" panose="020B0604020202020204" pitchFamily="34" charset="0"/>
                <a:cs typeface="Arial" panose="020B0604020202020204" pitchFamily="34" charset="0"/>
              </a:rPr>
              <a:t>classic approach of adhering to a fixed code of conduct or having your proposed methods first evaluated by an ethics committee does not deal well with the changing contexts arising in mobile learning research.</a:t>
            </a:r>
          </a:p>
        </p:txBody>
      </p:sp>
    </p:spTree>
    <p:custDataLst>
      <p:tags r:id="rId1"/>
    </p:custDataLst>
    <p:extLst>
      <p:ext uri="{BB962C8B-B14F-4D97-AF65-F5344CB8AC3E}">
        <p14:creationId xmlns:p14="http://schemas.microsoft.com/office/powerpoint/2010/main" val="2486194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1321765"/>
            <a:ext cx="7511735" cy="3123932"/>
          </a:xfrm>
          <a:prstGeom prst="rect">
            <a:avLst/>
          </a:prstGeom>
        </p:spPr>
        <p:txBody>
          <a:bodyPr wrap="square">
            <a:spAutoFit/>
          </a:bodyPr>
          <a:lstStyle/>
          <a:p>
            <a:r>
              <a:rPr lang="en-GB" sz="3200" b="1" dirty="0" smtClean="0">
                <a:latin typeface="Arial" pitchFamily="34" charset="0"/>
                <a:cs typeface="Arial" pitchFamily="34" charset="0"/>
              </a:rPr>
              <a:t>Four accepted ethical principles: </a:t>
            </a:r>
          </a:p>
          <a:p>
            <a:pPr marL="285750" indent="-285750">
              <a:spcBef>
                <a:spcPts val="600"/>
              </a:spcBef>
              <a:buFont typeface="Arial" pitchFamily="34" charset="0"/>
              <a:buChar char="•"/>
            </a:pPr>
            <a:r>
              <a:rPr lang="en-GB" sz="2000" dirty="0" smtClean="0">
                <a:latin typeface="Arial" pitchFamily="34" charset="0"/>
                <a:cs typeface="Arial" pitchFamily="34" charset="0"/>
              </a:rPr>
              <a:t>Do good</a:t>
            </a:r>
          </a:p>
          <a:p>
            <a:pPr marL="285750" indent="-285750">
              <a:buFont typeface="Arial" pitchFamily="34" charset="0"/>
              <a:buChar char="•"/>
            </a:pPr>
            <a:r>
              <a:rPr lang="en-GB" sz="2000" dirty="0" smtClean="0">
                <a:latin typeface="Arial" pitchFamily="34" charset="0"/>
                <a:cs typeface="Arial" pitchFamily="34" charset="0"/>
              </a:rPr>
              <a:t>Avoid harm</a:t>
            </a:r>
          </a:p>
          <a:p>
            <a:pPr marL="285750" indent="-285750">
              <a:buFont typeface="Arial" pitchFamily="34" charset="0"/>
              <a:buChar char="•"/>
            </a:pPr>
            <a:r>
              <a:rPr lang="en-GB" sz="2000" dirty="0">
                <a:latin typeface="Arial" pitchFamily="34" charset="0"/>
                <a:cs typeface="Arial" pitchFamily="34" charset="0"/>
              </a:rPr>
              <a:t>Autonomy (respecting choice)</a:t>
            </a:r>
          </a:p>
          <a:p>
            <a:pPr marL="285750" indent="-285750">
              <a:buFont typeface="Arial" pitchFamily="34" charset="0"/>
              <a:buChar char="•"/>
            </a:pPr>
            <a:r>
              <a:rPr lang="en-GB" sz="2000" dirty="0" smtClean="0">
                <a:latin typeface="Arial" pitchFamily="34" charset="0"/>
                <a:cs typeface="Arial" pitchFamily="34" charset="0"/>
              </a:rPr>
              <a:t>Justice (equal access to resource)</a:t>
            </a:r>
          </a:p>
          <a:p>
            <a:endParaRPr lang="en-GB" sz="2000" dirty="0" smtClean="0">
              <a:latin typeface="Arial" pitchFamily="34" charset="0"/>
              <a:cs typeface="Arial" pitchFamily="34" charset="0"/>
            </a:endParaRPr>
          </a:p>
          <a:p>
            <a:r>
              <a:rPr lang="en-GB" sz="2000" dirty="0" smtClean="0">
                <a:latin typeface="Arial" pitchFamily="34" charset="0"/>
                <a:cs typeface="Arial" pitchFamily="34" charset="0"/>
              </a:rPr>
              <a:t>Also </a:t>
            </a:r>
            <a:r>
              <a:rPr lang="en-GB" sz="2000" dirty="0">
                <a:latin typeface="Arial" pitchFamily="34" charset="0"/>
                <a:cs typeface="Arial" pitchFamily="34" charset="0"/>
              </a:rPr>
              <a:t>where workplace involves those less able to look out for </a:t>
            </a:r>
            <a:r>
              <a:rPr lang="en-GB" sz="2000" dirty="0" smtClean="0">
                <a:latin typeface="Arial" pitchFamily="34" charset="0"/>
                <a:cs typeface="Arial" pitchFamily="34" charset="0"/>
              </a:rPr>
              <a:t>themselves - Duty </a:t>
            </a:r>
            <a:r>
              <a:rPr lang="en-GB" sz="2000" dirty="0">
                <a:latin typeface="Arial" pitchFamily="34" charset="0"/>
                <a:cs typeface="Arial" pitchFamily="34" charset="0"/>
              </a:rPr>
              <a:t>of Care</a:t>
            </a:r>
          </a:p>
          <a:p>
            <a:pPr marL="285750" indent="-285750">
              <a:buFont typeface="Arial" pitchFamily="34" charset="0"/>
              <a:buChar char="•"/>
            </a:pPr>
            <a:endParaRPr lang="en-GB" sz="2000" dirty="0" smtClean="0">
              <a:latin typeface="Arial" pitchFamily="34" charset="0"/>
              <a:cs typeface="Arial" pitchFamily="34" charset="0"/>
            </a:endParaRPr>
          </a:p>
        </p:txBody>
      </p:sp>
      <p:sp>
        <p:nvSpPr>
          <p:cNvPr id="2" name="Rectangle 1"/>
          <p:cNvSpPr/>
          <p:nvPr/>
        </p:nvSpPr>
        <p:spPr>
          <a:xfrm>
            <a:off x="683567" y="4159827"/>
            <a:ext cx="7483569" cy="707886"/>
          </a:xfrm>
          <a:prstGeom prst="rect">
            <a:avLst/>
          </a:prstGeom>
        </p:spPr>
        <p:txBody>
          <a:bodyPr wrap="square">
            <a:spAutoFit/>
          </a:bodyPr>
          <a:lstStyle/>
          <a:p>
            <a:r>
              <a:rPr lang="en-GB" sz="2000" dirty="0" smtClean="0">
                <a:latin typeface="Arial" pitchFamily="34" charset="0"/>
                <a:cs typeface="Arial" pitchFamily="34" charset="0"/>
              </a:rPr>
              <a:t>These can be used to frame the </a:t>
            </a:r>
            <a:r>
              <a:rPr lang="en-GB" sz="2000" b="1" dirty="0" smtClean="0">
                <a:latin typeface="Arial" pitchFamily="34" charset="0"/>
                <a:cs typeface="Arial" pitchFamily="34" charset="0"/>
              </a:rPr>
              <a:t>key concerns in mobile learning </a:t>
            </a:r>
            <a:r>
              <a:rPr lang="en-GB" sz="2000" dirty="0" smtClean="0">
                <a:latin typeface="Arial" pitchFamily="34" charset="0"/>
                <a:cs typeface="Arial" pitchFamily="34" charset="0"/>
              </a:rPr>
              <a:t>(Wishart, 2009) :</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4950893"/>
            <a:ext cx="1665907" cy="16659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820032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4354" y="908720"/>
            <a:ext cx="8042102" cy="584775"/>
          </a:xfrm>
          <a:prstGeom prst="rect">
            <a:avLst/>
          </a:prstGeom>
        </p:spPr>
        <p:txBody>
          <a:bodyPr wrap="square">
            <a:spAutoFit/>
          </a:bodyPr>
          <a:lstStyle/>
          <a:p>
            <a:r>
              <a:rPr lang="en-GB" sz="3200" b="1" dirty="0" smtClean="0"/>
              <a:t>Researchers admitted  ethical concerns: </a:t>
            </a:r>
          </a:p>
        </p:txBody>
      </p:sp>
      <p:sp>
        <p:nvSpPr>
          <p:cNvPr id="5" name="Rectangle 4"/>
          <p:cNvSpPr/>
          <p:nvPr/>
        </p:nvSpPr>
        <p:spPr>
          <a:xfrm>
            <a:off x="653719" y="1700808"/>
            <a:ext cx="7858595" cy="4693593"/>
          </a:xfrm>
          <a:prstGeom prst="rect">
            <a:avLst/>
          </a:prstGeom>
        </p:spPr>
        <p:txBody>
          <a:bodyPr wrap="square">
            <a:spAutoFit/>
          </a:bodyPr>
          <a:lstStyle/>
          <a:p>
            <a:pPr marL="1347788" lvl="0" indent="-1347788">
              <a:spcAft>
                <a:spcPts val="600"/>
              </a:spcAft>
            </a:pPr>
            <a:r>
              <a:rPr lang="en-GB" sz="2000" dirty="0" smtClean="0">
                <a:solidFill>
                  <a:schemeClr val="accent2"/>
                </a:solidFill>
              </a:rPr>
              <a:t>Boundaries - </a:t>
            </a:r>
            <a:r>
              <a:rPr lang="en-GB" dirty="0" smtClean="0"/>
              <a:t>between formal and informal learning, public-private, home-school, real-virtual etc.;</a:t>
            </a:r>
          </a:p>
          <a:p>
            <a:pPr marL="1347788" lvl="0" indent="-1347788">
              <a:spcAft>
                <a:spcPts val="600"/>
              </a:spcAft>
            </a:pPr>
            <a:r>
              <a:rPr lang="en-GB" sz="2000" dirty="0" smtClean="0">
                <a:solidFill>
                  <a:schemeClr val="accent2"/>
                </a:solidFill>
              </a:rPr>
              <a:t>Anonymity </a:t>
            </a:r>
            <a:r>
              <a:rPr lang="en-GB" sz="2000" dirty="0">
                <a:solidFill>
                  <a:schemeClr val="accent2"/>
                </a:solidFill>
              </a:rPr>
              <a:t>- </a:t>
            </a:r>
            <a:r>
              <a:rPr lang="en-GB" dirty="0" smtClean="0"/>
              <a:t>respecting it versus the need to respect some students’ desire to self-publish</a:t>
            </a:r>
            <a:r>
              <a:rPr lang="en-GB" sz="2000" dirty="0" smtClean="0"/>
              <a:t>;</a:t>
            </a:r>
          </a:p>
          <a:p>
            <a:pPr marL="1347788" lvl="0" indent="-1347788">
              <a:spcAft>
                <a:spcPts val="600"/>
              </a:spcAft>
            </a:pPr>
            <a:r>
              <a:rPr lang="en-GB" sz="2000" dirty="0" smtClean="0">
                <a:solidFill>
                  <a:schemeClr val="accent2"/>
                </a:solidFill>
              </a:rPr>
              <a:t>Accessibility </a:t>
            </a:r>
            <a:r>
              <a:rPr lang="en-GB" sz="2000" dirty="0">
                <a:solidFill>
                  <a:schemeClr val="accent2"/>
                </a:solidFill>
              </a:rPr>
              <a:t>- </a:t>
            </a:r>
            <a:r>
              <a:rPr lang="en-GB" dirty="0"/>
              <a:t>people who are differently able and/or less educated  or who may come from different cultures and what this means regarding costs e.g. for devices, to access internet; </a:t>
            </a:r>
          </a:p>
          <a:p>
            <a:pPr marL="1347788" lvl="0" indent="-1347788">
              <a:spcAft>
                <a:spcPts val="600"/>
              </a:spcAft>
            </a:pPr>
            <a:r>
              <a:rPr lang="en-GB" sz="2000" dirty="0">
                <a:solidFill>
                  <a:schemeClr val="accent2"/>
                </a:solidFill>
              </a:rPr>
              <a:t>Ownership - </a:t>
            </a:r>
            <a:r>
              <a:rPr lang="en-GB" dirty="0"/>
              <a:t>whose data is on the mobile or on the server and who owns it? What about images? Is the owner the person taking the picture or is it the person in the picture;</a:t>
            </a:r>
          </a:p>
          <a:p>
            <a:pPr marL="1347788" lvl="0" indent="-1347788">
              <a:spcAft>
                <a:spcPts val="600"/>
              </a:spcAft>
            </a:pPr>
            <a:r>
              <a:rPr lang="en-GB" sz="2000" dirty="0">
                <a:solidFill>
                  <a:schemeClr val="accent2"/>
                </a:solidFill>
              </a:rPr>
              <a:t>Participants’ </a:t>
            </a:r>
            <a:r>
              <a:rPr lang="en-GB" sz="2000" dirty="0" smtClean="0">
                <a:solidFill>
                  <a:schemeClr val="accent2"/>
                </a:solidFill>
              </a:rPr>
              <a:t>Awareness </a:t>
            </a:r>
            <a:r>
              <a:rPr lang="en-GB" sz="2000" dirty="0">
                <a:solidFill>
                  <a:schemeClr val="accent2"/>
                </a:solidFill>
              </a:rPr>
              <a:t>- </a:t>
            </a:r>
            <a:r>
              <a:rPr lang="en-GB" dirty="0"/>
              <a:t>of their device capabilities, what data is being logged etc. </a:t>
            </a:r>
            <a:endParaRPr lang="en-GB" sz="2000" dirty="0" smtClean="0"/>
          </a:p>
          <a:p>
            <a:pPr marL="1347788" lvl="0" indent="-1347788"/>
            <a:r>
              <a:rPr lang="en-GB" sz="2000" dirty="0" smtClean="0">
                <a:solidFill>
                  <a:schemeClr val="accent2"/>
                </a:solidFill>
              </a:rPr>
              <a:t>Risk </a:t>
            </a:r>
            <a:r>
              <a:rPr lang="en-GB" sz="2000" dirty="0">
                <a:solidFill>
                  <a:schemeClr val="accent2"/>
                </a:solidFill>
              </a:rPr>
              <a:t>A</a:t>
            </a:r>
            <a:r>
              <a:rPr lang="en-GB" sz="2000" dirty="0" smtClean="0">
                <a:solidFill>
                  <a:schemeClr val="accent2"/>
                </a:solidFill>
              </a:rPr>
              <a:t>nalysis </a:t>
            </a:r>
            <a:r>
              <a:rPr lang="en-GB" sz="2000" dirty="0">
                <a:solidFill>
                  <a:schemeClr val="accent2"/>
                </a:solidFill>
              </a:rPr>
              <a:t>- </a:t>
            </a:r>
            <a:r>
              <a:rPr lang="en-GB" dirty="0"/>
              <a:t>the unexpected consequences of complexity and changing circumstances </a:t>
            </a:r>
          </a:p>
        </p:txBody>
      </p:sp>
    </p:spTree>
    <p:custDataLst>
      <p:tags r:id="rId1"/>
    </p:custDataLst>
    <p:extLst>
      <p:ext uri="{BB962C8B-B14F-4D97-AF65-F5344CB8AC3E}">
        <p14:creationId xmlns:p14="http://schemas.microsoft.com/office/powerpoint/2010/main" val="523250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666565476"/>
              </p:ext>
            </p:extLst>
          </p:nvPr>
        </p:nvGraphicFramePr>
        <p:xfrm>
          <a:off x="827584" y="2060848"/>
          <a:ext cx="7344816" cy="3139440"/>
        </p:xfrm>
        <a:graphic>
          <a:graphicData uri="http://schemas.openxmlformats.org/drawingml/2006/table">
            <a:tbl>
              <a:tblPr firstRow="1" bandRow="1">
                <a:tableStyleId>{5C22544A-7EE6-4342-B048-85BDC9FD1C3A}</a:tableStyleId>
              </a:tblPr>
              <a:tblGrid>
                <a:gridCol w="1953409"/>
                <a:gridCol w="1214943"/>
                <a:gridCol w="1224136"/>
                <a:gridCol w="1431460"/>
                <a:gridCol w="1520868"/>
              </a:tblGrid>
              <a:tr h="370840">
                <a:tc>
                  <a:txBody>
                    <a:bodyPr/>
                    <a:lstStyle/>
                    <a:p>
                      <a:endParaRPr lang="en-GB" sz="1800" dirty="0">
                        <a:latin typeface="+mn-lt"/>
                      </a:endParaRPr>
                    </a:p>
                  </a:txBody>
                  <a:tcPr>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n-lt"/>
                        </a:rPr>
                        <a:t>Do good</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Avoid harm</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Autonomy</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Justice / Equal access</a:t>
                      </a:r>
                      <a:endParaRPr lang="en-GB" sz="1800" dirty="0">
                        <a:latin typeface="+mn-lt"/>
                      </a:endParaRPr>
                    </a:p>
                  </a:txBody>
                  <a:tcPr>
                    <a:lnL w="28575" cap="flat" cmpd="sng" algn="ctr">
                      <a:solidFill>
                        <a:schemeClr val="bg1"/>
                      </a:solidFill>
                      <a:prstDash val="solid"/>
                      <a:round/>
                      <a:headEnd type="none" w="med" len="med"/>
                      <a:tailEnd type="none" w="med" len="med"/>
                    </a:lnL>
                    <a:solidFill>
                      <a:schemeClr val="accent1">
                        <a:lumMod val="75000"/>
                      </a:schemeClr>
                    </a:solidFill>
                  </a:tcPr>
                </a:tc>
              </a:tr>
              <a:tr h="370840">
                <a:tc>
                  <a:txBody>
                    <a:bodyPr/>
                    <a:lstStyle/>
                    <a:p>
                      <a:pPr>
                        <a:spcAft>
                          <a:spcPts val="0"/>
                        </a:spcAft>
                      </a:pPr>
                      <a:r>
                        <a:rPr lang="en-GB" sz="1800">
                          <a:effectLst/>
                          <a:latin typeface="+mn-lt"/>
                          <a:ea typeface="Calibri"/>
                        </a:rPr>
                        <a:t>Boundaries </a:t>
                      </a:r>
                    </a:p>
                  </a:txBody>
                  <a:tcPr marL="68580" marR="68580" marT="0" marB="0">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Anonymity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Accessibility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Ownership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Awareness</a:t>
                      </a:r>
                    </a:p>
                  </a:txBody>
                  <a:tcPr marL="68580" marR="68580" marT="0" marB="0">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dirty="0">
                          <a:effectLst/>
                          <a:latin typeface="+mn-lt"/>
                          <a:ea typeface="Calibri"/>
                        </a:rPr>
                        <a:t>Risk analysis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604" y="4027983"/>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6190" y="3723464"/>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793" y="2901950"/>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3432175"/>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467544" y="1211201"/>
            <a:ext cx="8331127" cy="523220"/>
          </a:xfrm>
          <a:prstGeom prst="rect">
            <a:avLst/>
          </a:prstGeom>
        </p:spPr>
        <p:txBody>
          <a:bodyPr wrap="none">
            <a:spAutoFit/>
          </a:bodyPr>
          <a:lstStyle/>
          <a:p>
            <a:r>
              <a:rPr lang="en-GB" sz="2800" b="1" dirty="0" smtClean="0"/>
              <a:t>Ethics Framework for Mobile Learning Projects </a:t>
            </a:r>
          </a:p>
        </p:txBody>
      </p:sp>
    </p:spTree>
    <p:custDataLst>
      <p:tags r:id="rId1"/>
    </p:custDataLst>
    <p:extLst>
      <p:ext uri="{BB962C8B-B14F-4D97-AF65-F5344CB8AC3E}">
        <p14:creationId xmlns:p14="http://schemas.microsoft.com/office/powerpoint/2010/main" val="200225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300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nodeType="withEffect">
                                  <p:stCondLst>
                                    <p:cond delay="500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nodeType="withEffect">
                                  <p:stCondLst>
                                    <p:cond delay="7000"/>
                                  </p:stCondLst>
                                  <p:childTnLst>
                                    <p:set>
                                      <p:cBhvr>
                                        <p:cTn id="10" dur="1" fill="hold">
                                          <p:stCondLst>
                                            <p:cond delay="0"/>
                                          </p:stCondLst>
                                        </p:cTn>
                                        <p:tgtEl>
                                          <p:spTgt spid="10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50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13523111"/>
              </p:ext>
            </p:extLst>
          </p:nvPr>
        </p:nvGraphicFramePr>
        <p:xfrm>
          <a:off x="827584" y="2060848"/>
          <a:ext cx="7344816" cy="3139440"/>
        </p:xfrm>
        <a:graphic>
          <a:graphicData uri="http://schemas.openxmlformats.org/drawingml/2006/table">
            <a:tbl>
              <a:tblPr firstRow="1" bandRow="1">
                <a:tableStyleId>{5C22544A-7EE6-4342-B048-85BDC9FD1C3A}</a:tableStyleId>
              </a:tblPr>
              <a:tblGrid>
                <a:gridCol w="1953409"/>
                <a:gridCol w="1214943"/>
                <a:gridCol w="1224136"/>
                <a:gridCol w="1431460"/>
                <a:gridCol w="1520868"/>
              </a:tblGrid>
              <a:tr h="370840">
                <a:tc>
                  <a:txBody>
                    <a:bodyPr/>
                    <a:lstStyle/>
                    <a:p>
                      <a:endParaRPr lang="en-GB" sz="1800" dirty="0">
                        <a:latin typeface="+mn-lt"/>
                      </a:endParaRPr>
                    </a:p>
                  </a:txBody>
                  <a:tcPr>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latin typeface="+mn-lt"/>
                        </a:rPr>
                        <a:t>Do good</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Avoid harm</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Autonomy</a:t>
                      </a:r>
                    </a:p>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1">
                        <a:lumMod val="75000"/>
                      </a:schemeClr>
                    </a:solidFill>
                  </a:tcPr>
                </a:tc>
                <a:tc>
                  <a:txBody>
                    <a:bodyPr/>
                    <a:lstStyle/>
                    <a:p>
                      <a:r>
                        <a:rPr lang="en-GB" sz="1800" dirty="0" smtClean="0">
                          <a:latin typeface="+mn-lt"/>
                        </a:rPr>
                        <a:t>Justice / Equal access</a:t>
                      </a:r>
                      <a:endParaRPr lang="en-GB" sz="1800" dirty="0">
                        <a:latin typeface="+mn-lt"/>
                      </a:endParaRPr>
                    </a:p>
                  </a:txBody>
                  <a:tcPr>
                    <a:lnL w="28575" cap="flat" cmpd="sng" algn="ctr">
                      <a:solidFill>
                        <a:schemeClr val="bg1"/>
                      </a:solidFill>
                      <a:prstDash val="solid"/>
                      <a:round/>
                      <a:headEnd type="none" w="med" len="med"/>
                      <a:tailEnd type="none" w="med" len="med"/>
                    </a:lnL>
                    <a:solidFill>
                      <a:schemeClr val="accent1">
                        <a:lumMod val="75000"/>
                      </a:schemeClr>
                    </a:solidFill>
                  </a:tcPr>
                </a:tc>
              </a:tr>
              <a:tr h="370840">
                <a:tc>
                  <a:txBody>
                    <a:bodyPr/>
                    <a:lstStyle/>
                    <a:p>
                      <a:pPr>
                        <a:spcAft>
                          <a:spcPts val="0"/>
                        </a:spcAft>
                      </a:pPr>
                      <a:r>
                        <a:rPr lang="en-GB" sz="1800">
                          <a:effectLst/>
                          <a:latin typeface="+mn-lt"/>
                          <a:ea typeface="Calibri"/>
                        </a:rPr>
                        <a:t>Boundaries </a:t>
                      </a:r>
                    </a:p>
                  </a:txBody>
                  <a:tcPr marL="68580" marR="68580" marT="0" marB="0">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Anonymity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Accessibility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Ownership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a:effectLst/>
                          <a:latin typeface="+mn-lt"/>
                          <a:ea typeface="Calibri"/>
                        </a:rPr>
                        <a:t>Awareness</a:t>
                      </a:r>
                    </a:p>
                  </a:txBody>
                  <a:tcPr marL="68580" marR="68580" marT="0" marB="0">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r>
              <a:tr h="370840">
                <a:tc>
                  <a:txBody>
                    <a:bodyPr/>
                    <a:lstStyle/>
                    <a:p>
                      <a:pPr>
                        <a:spcAft>
                          <a:spcPts val="0"/>
                        </a:spcAft>
                      </a:pPr>
                      <a:r>
                        <a:rPr lang="en-GB" sz="1800" dirty="0">
                          <a:effectLst/>
                          <a:latin typeface="+mn-lt"/>
                          <a:ea typeface="Calibri"/>
                        </a:rPr>
                        <a:t>Risk analysis </a:t>
                      </a:r>
                    </a:p>
                  </a:txBody>
                  <a:tcPr marL="68580" marR="68580" marT="0" marB="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endParaRPr lang="en-GB" sz="1800" dirty="0">
                        <a:latin typeface="+mn-lt"/>
                      </a:endParaRP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r>
            </a:tbl>
          </a:graphicData>
        </a:graphic>
      </p:graphicFrame>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90604" y="4027983"/>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6190" y="3723464"/>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8793" y="2901950"/>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48264" y="3432175"/>
            <a:ext cx="506413"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467544" y="1211201"/>
            <a:ext cx="8331127" cy="523220"/>
          </a:xfrm>
          <a:prstGeom prst="rect">
            <a:avLst/>
          </a:prstGeom>
        </p:spPr>
        <p:txBody>
          <a:bodyPr wrap="none">
            <a:spAutoFit/>
          </a:bodyPr>
          <a:lstStyle/>
          <a:p>
            <a:r>
              <a:rPr lang="en-GB" sz="2800" b="1" dirty="0" smtClean="0"/>
              <a:t>Ethics Framework for Mobile Learning Projects </a:t>
            </a:r>
          </a:p>
        </p:txBody>
      </p:sp>
      <p:sp>
        <p:nvSpPr>
          <p:cNvPr id="10" name="Rectangle 9"/>
          <p:cNvSpPr/>
          <p:nvPr/>
        </p:nvSpPr>
        <p:spPr>
          <a:xfrm>
            <a:off x="611560" y="5373216"/>
            <a:ext cx="7920880" cy="923330"/>
          </a:xfrm>
          <a:prstGeom prst="rect">
            <a:avLst/>
          </a:prstGeom>
        </p:spPr>
        <p:txBody>
          <a:bodyPr wrap="square">
            <a:spAutoFit/>
          </a:bodyPr>
          <a:lstStyle/>
          <a:p>
            <a:pPr marL="285750" indent="-285750">
              <a:spcAft>
                <a:spcPts val="600"/>
              </a:spcAft>
              <a:buFont typeface="Arial" pitchFamily="34" charset="0"/>
              <a:buChar char="•"/>
            </a:pPr>
            <a:r>
              <a:rPr lang="en-GB" dirty="0" smtClean="0"/>
              <a:t>highlights opportunities </a:t>
            </a:r>
            <a:r>
              <a:rPr lang="en-GB" dirty="0"/>
              <a:t>to ‘do good’. Mobile learning </a:t>
            </a:r>
            <a:r>
              <a:rPr lang="en-GB" dirty="0" smtClean="0"/>
              <a:t>has </a:t>
            </a:r>
            <a:r>
              <a:rPr lang="en-GB" dirty="0"/>
              <a:t>been shown to benefit a wide range of learners, including students from disadvantaged backgrounds and developing </a:t>
            </a:r>
            <a:r>
              <a:rPr lang="en-GB" dirty="0" smtClean="0"/>
              <a:t>countries.</a:t>
            </a:r>
            <a:endParaRPr lang="en-GB" dirty="0"/>
          </a:p>
        </p:txBody>
      </p:sp>
    </p:spTree>
    <p:custDataLst>
      <p:tags r:id="rId1"/>
    </p:custDataLst>
    <p:extLst>
      <p:ext uri="{BB962C8B-B14F-4D97-AF65-F5344CB8AC3E}">
        <p14:creationId xmlns:p14="http://schemas.microsoft.com/office/powerpoint/2010/main" val="1754935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02069" y="1988840"/>
            <a:ext cx="7200800" cy="4478149"/>
          </a:xfrm>
          <a:prstGeom prst="rect">
            <a:avLst/>
          </a:prstGeom>
        </p:spPr>
        <p:txBody>
          <a:bodyPr wrap="square">
            <a:spAutoFit/>
          </a:bodyPr>
          <a:lstStyle/>
          <a:p>
            <a:r>
              <a:rPr lang="en-AU" dirty="0" smtClean="0">
                <a:solidFill>
                  <a:srgbClr val="000000"/>
                </a:solidFill>
              </a:rPr>
              <a:t>Scenarios, </a:t>
            </a:r>
            <a:r>
              <a:rPr lang="en-AU" dirty="0">
                <a:solidFill>
                  <a:srgbClr val="000000"/>
                </a:solidFill>
              </a:rPr>
              <a:t>or simulated case </a:t>
            </a:r>
            <a:r>
              <a:rPr lang="en-AU" dirty="0" smtClean="0">
                <a:solidFill>
                  <a:srgbClr val="000000"/>
                </a:solidFill>
              </a:rPr>
              <a:t>studies, </a:t>
            </a:r>
            <a:r>
              <a:rPr lang="en-AU" dirty="0">
                <a:solidFill>
                  <a:srgbClr val="000000"/>
                </a:solidFill>
              </a:rPr>
              <a:t>are a means of articulating issues from real-world experiences and of providing a vision or way forward for the future (</a:t>
            </a:r>
            <a:r>
              <a:rPr lang="en-AU" dirty="0" err="1" smtClean="0">
                <a:solidFill>
                  <a:srgbClr val="000000"/>
                </a:solidFill>
              </a:rPr>
              <a:t>Kamtsiou</a:t>
            </a:r>
            <a:r>
              <a:rPr lang="en-AU" dirty="0" smtClean="0">
                <a:solidFill>
                  <a:srgbClr val="000000"/>
                </a:solidFill>
              </a:rPr>
              <a:t>, </a:t>
            </a:r>
            <a:r>
              <a:rPr lang="en-AU" dirty="0" err="1" smtClean="0">
                <a:solidFill>
                  <a:srgbClr val="000000"/>
                </a:solidFill>
              </a:rPr>
              <a:t>Koskien</a:t>
            </a:r>
            <a:r>
              <a:rPr lang="en-AU" dirty="0" smtClean="0">
                <a:solidFill>
                  <a:srgbClr val="000000"/>
                </a:solidFill>
              </a:rPr>
              <a:t>, </a:t>
            </a:r>
            <a:r>
              <a:rPr lang="en-AU" dirty="0" err="1" smtClean="0">
                <a:solidFill>
                  <a:srgbClr val="000000"/>
                </a:solidFill>
              </a:rPr>
              <a:t>Naeve</a:t>
            </a:r>
            <a:r>
              <a:rPr lang="en-AU" dirty="0" smtClean="0">
                <a:solidFill>
                  <a:srgbClr val="000000"/>
                </a:solidFill>
              </a:rPr>
              <a:t>, </a:t>
            </a:r>
            <a:r>
              <a:rPr lang="en-AU" dirty="0" err="1">
                <a:solidFill>
                  <a:srgbClr val="000000"/>
                </a:solidFill>
              </a:rPr>
              <a:t>Pappa</a:t>
            </a:r>
            <a:r>
              <a:rPr lang="en-AU" dirty="0">
                <a:solidFill>
                  <a:srgbClr val="000000"/>
                </a:solidFill>
              </a:rPr>
              <a:t> &amp; </a:t>
            </a:r>
            <a:r>
              <a:rPr lang="en-AU" dirty="0" err="1" smtClean="0">
                <a:solidFill>
                  <a:srgbClr val="000000"/>
                </a:solidFill>
              </a:rPr>
              <a:t>Stergioulas</a:t>
            </a:r>
            <a:r>
              <a:rPr lang="en-AU" dirty="0" smtClean="0">
                <a:solidFill>
                  <a:srgbClr val="000000"/>
                </a:solidFill>
              </a:rPr>
              <a:t>, </a:t>
            </a:r>
            <a:r>
              <a:rPr lang="en-AU" dirty="0">
                <a:solidFill>
                  <a:srgbClr val="000000"/>
                </a:solidFill>
              </a:rPr>
              <a:t>2006). </a:t>
            </a:r>
            <a:endParaRPr lang="en-AU" dirty="0" smtClean="0">
              <a:solidFill>
                <a:srgbClr val="000000"/>
              </a:solidFill>
            </a:endParaRPr>
          </a:p>
          <a:p>
            <a:endParaRPr lang="en-AU" dirty="0">
              <a:solidFill>
                <a:srgbClr val="000000"/>
              </a:solidFill>
            </a:endParaRPr>
          </a:p>
          <a:p>
            <a:r>
              <a:rPr lang="en-AU" dirty="0" smtClean="0">
                <a:solidFill>
                  <a:srgbClr val="000000"/>
                </a:solidFill>
              </a:rPr>
              <a:t>Such </a:t>
            </a:r>
            <a:r>
              <a:rPr lang="en-AU" dirty="0">
                <a:solidFill>
                  <a:srgbClr val="000000"/>
                </a:solidFill>
              </a:rPr>
              <a:t>an approach supports contextualisation of </a:t>
            </a:r>
            <a:r>
              <a:rPr lang="en-AU" dirty="0" smtClean="0">
                <a:solidFill>
                  <a:srgbClr val="000000"/>
                </a:solidFill>
              </a:rPr>
              <a:t>issues, </a:t>
            </a:r>
            <a:r>
              <a:rPr lang="en-AU" dirty="0">
                <a:solidFill>
                  <a:srgbClr val="000000"/>
                </a:solidFill>
              </a:rPr>
              <a:t>exploration of multiple </a:t>
            </a:r>
            <a:r>
              <a:rPr lang="en-AU" dirty="0" smtClean="0">
                <a:solidFill>
                  <a:srgbClr val="000000"/>
                </a:solidFill>
              </a:rPr>
              <a:t>perspectives, reflection, </a:t>
            </a:r>
            <a:r>
              <a:rPr lang="en-AU" dirty="0">
                <a:solidFill>
                  <a:srgbClr val="000000"/>
                </a:solidFill>
              </a:rPr>
              <a:t>and opportunities to develop collaborative solutions (</a:t>
            </a:r>
            <a:r>
              <a:rPr lang="en-AU" dirty="0" smtClean="0">
                <a:solidFill>
                  <a:srgbClr val="000000"/>
                </a:solidFill>
              </a:rPr>
              <a:t>Herrington, </a:t>
            </a:r>
            <a:r>
              <a:rPr lang="en-AU" dirty="0">
                <a:solidFill>
                  <a:srgbClr val="000000"/>
                </a:solidFill>
              </a:rPr>
              <a:t>Oliver &amp; </a:t>
            </a:r>
            <a:r>
              <a:rPr lang="en-AU" dirty="0" smtClean="0">
                <a:solidFill>
                  <a:srgbClr val="000000"/>
                </a:solidFill>
              </a:rPr>
              <a:t>Reeves, </a:t>
            </a:r>
            <a:r>
              <a:rPr lang="en-AU" dirty="0">
                <a:solidFill>
                  <a:srgbClr val="000000"/>
                </a:solidFill>
              </a:rPr>
              <a:t>2003). </a:t>
            </a:r>
            <a:endParaRPr lang="en-GB" dirty="0" smtClean="0">
              <a:solidFill>
                <a:srgbClr val="000000"/>
              </a:solidFill>
            </a:endParaRPr>
          </a:p>
          <a:p>
            <a:endParaRPr lang="en-GB" dirty="0">
              <a:solidFill>
                <a:srgbClr val="000000"/>
              </a:solidFill>
            </a:endParaRPr>
          </a:p>
          <a:p>
            <a:pPr>
              <a:spcAft>
                <a:spcPts val="600"/>
              </a:spcAft>
            </a:pPr>
            <a:r>
              <a:rPr lang="en-US" dirty="0" smtClean="0">
                <a:solidFill>
                  <a:srgbClr val="000000"/>
                </a:solidFill>
              </a:rPr>
              <a:t>Their use in an ethics workshop (adapted </a:t>
            </a:r>
            <a:r>
              <a:rPr lang="en-US" dirty="0">
                <a:solidFill>
                  <a:srgbClr val="000000"/>
                </a:solidFill>
              </a:rPr>
              <a:t>from </a:t>
            </a:r>
            <a:r>
              <a:rPr lang="en-US" dirty="0" smtClean="0">
                <a:solidFill>
                  <a:srgbClr val="000000"/>
                </a:solidFill>
              </a:rPr>
              <a:t>Howard, </a:t>
            </a:r>
            <a:r>
              <a:rPr lang="en-US" dirty="0" err="1">
                <a:solidFill>
                  <a:srgbClr val="000000"/>
                </a:solidFill>
              </a:rPr>
              <a:t>Lothen</a:t>
            </a:r>
            <a:r>
              <a:rPr lang="en-US" dirty="0">
                <a:solidFill>
                  <a:srgbClr val="000000"/>
                </a:solidFill>
              </a:rPr>
              <a:t>-Kline and </a:t>
            </a:r>
            <a:r>
              <a:rPr lang="en-US" dirty="0" err="1">
                <a:solidFill>
                  <a:srgbClr val="000000"/>
                </a:solidFill>
              </a:rPr>
              <a:t>Boekeloo</a:t>
            </a:r>
            <a:r>
              <a:rPr lang="en-US" dirty="0">
                <a:solidFill>
                  <a:srgbClr val="000000"/>
                </a:solidFill>
              </a:rPr>
              <a:t> (2004</a:t>
            </a:r>
            <a:r>
              <a:rPr lang="en-US" dirty="0" smtClean="0">
                <a:solidFill>
                  <a:srgbClr val="000000"/>
                </a:solidFill>
              </a:rPr>
              <a:t>)) implies need for three </a:t>
            </a:r>
            <a:r>
              <a:rPr lang="en-US" dirty="0">
                <a:solidFill>
                  <a:srgbClr val="000000"/>
                </a:solidFill>
              </a:rPr>
              <a:t>elements:</a:t>
            </a:r>
            <a:endParaRPr lang="en-GB" dirty="0">
              <a:solidFill>
                <a:srgbClr val="000000"/>
              </a:solidFill>
            </a:endParaRPr>
          </a:p>
          <a:p>
            <a:pPr marL="285750" indent="-285750">
              <a:spcAft>
                <a:spcPts val="600"/>
              </a:spcAft>
              <a:buFont typeface="Arial" panose="020B0604020202020204" pitchFamily="34" charset="0"/>
              <a:buChar char="•"/>
            </a:pPr>
            <a:r>
              <a:rPr lang="en-US" dirty="0">
                <a:solidFill>
                  <a:srgbClr val="000000"/>
                </a:solidFill>
              </a:rPr>
              <a:t>The scenario.</a:t>
            </a:r>
            <a:endParaRPr lang="en-GB" dirty="0">
              <a:solidFill>
                <a:srgbClr val="000000"/>
              </a:solidFill>
            </a:endParaRPr>
          </a:p>
          <a:p>
            <a:pPr marL="285750" indent="-285750">
              <a:spcAft>
                <a:spcPts val="600"/>
              </a:spcAft>
              <a:buFont typeface="Arial" panose="020B0604020202020204" pitchFamily="34" charset="0"/>
              <a:buChar char="•"/>
            </a:pPr>
            <a:r>
              <a:rPr lang="en-US" dirty="0">
                <a:solidFill>
                  <a:srgbClr val="000000"/>
                </a:solidFill>
              </a:rPr>
              <a:t>An ethics </a:t>
            </a:r>
            <a:r>
              <a:rPr lang="en-US" dirty="0" smtClean="0">
                <a:solidFill>
                  <a:srgbClr val="000000"/>
                </a:solidFill>
              </a:rPr>
              <a:t>framework, </a:t>
            </a:r>
            <a:r>
              <a:rPr lang="en-US" dirty="0">
                <a:solidFill>
                  <a:srgbClr val="000000"/>
                </a:solidFill>
              </a:rPr>
              <a:t>set of </a:t>
            </a:r>
            <a:r>
              <a:rPr lang="en-US" dirty="0" smtClean="0">
                <a:solidFill>
                  <a:srgbClr val="000000"/>
                </a:solidFill>
              </a:rPr>
              <a:t>principles </a:t>
            </a:r>
            <a:r>
              <a:rPr lang="en-US" dirty="0">
                <a:solidFill>
                  <a:srgbClr val="000000"/>
                </a:solidFill>
              </a:rPr>
              <a:t>or ethical decision-making strategy in the context of which the scenario is to be considered. </a:t>
            </a:r>
            <a:endParaRPr lang="en-US" dirty="0" smtClean="0">
              <a:solidFill>
                <a:srgbClr val="000000"/>
              </a:solidFill>
            </a:endParaRPr>
          </a:p>
          <a:p>
            <a:pPr marL="285750" indent="-285750">
              <a:buFont typeface="Arial" panose="020B0604020202020204" pitchFamily="34" charset="0"/>
              <a:buChar char="•"/>
            </a:pPr>
            <a:r>
              <a:rPr lang="en-US" dirty="0" smtClean="0">
                <a:solidFill>
                  <a:srgbClr val="000000"/>
                </a:solidFill>
              </a:rPr>
              <a:t>A </a:t>
            </a:r>
            <a:r>
              <a:rPr lang="en-US" dirty="0">
                <a:solidFill>
                  <a:srgbClr val="000000"/>
                </a:solidFill>
              </a:rPr>
              <a:t>set of questions to stimulate ethical discussion of the scenario</a:t>
            </a:r>
            <a:r>
              <a:rPr lang="en-US" dirty="0" smtClean="0">
                <a:solidFill>
                  <a:srgbClr val="000000"/>
                </a:solidFill>
              </a:rPr>
              <a:t>.</a:t>
            </a:r>
            <a:endParaRPr lang="en-GB" dirty="0">
              <a:solidFill>
                <a:srgbClr val="000000"/>
              </a:solidFill>
            </a:endParaRPr>
          </a:p>
        </p:txBody>
      </p:sp>
      <p:sp>
        <p:nvSpPr>
          <p:cNvPr id="5" name="Rectangle 4"/>
          <p:cNvSpPr/>
          <p:nvPr/>
        </p:nvSpPr>
        <p:spPr>
          <a:xfrm>
            <a:off x="3131840" y="1073920"/>
            <a:ext cx="2143536" cy="584775"/>
          </a:xfrm>
          <a:prstGeom prst="rect">
            <a:avLst/>
          </a:prstGeom>
          <a:noFill/>
          <a:ln>
            <a:solidFill>
              <a:schemeClr val="accent1">
                <a:lumMod val="75000"/>
              </a:schemeClr>
            </a:solidFill>
          </a:ln>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200" b="1" dirty="0">
                <a:solidFill>
                  <a:schemeClr val="accent1">
                    <a:lumMod val="50000"/>
                  </a:schemeClr>
                </a:solidFill>
              </a:rPr>
              <a:t>Scenarios</a:t>
            </a:r>
          </a:p>
        </p:txBody>
      </p:sp>
    </p:spTree>
    <p:custDataLst>
      <p:tags r:id="rId1"/>
    </p:custDataLst>
    <p:extLst>
      <p:ext uri="{BB962C8B-B14F-4D97-AF65-F5344CB8AC3E}">
        <p14:creationId xmlns:p14="http://schemas.microsoft.com/office/powerpoint/2010/main" val="10024895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813</TotalTime>
  <Words>832</Words>
  <Application>Microsoft Office PowerPoint</Application>
  <PresentationFormat>On-screen Show (4:3)</PresentationFormat>
  <Paragraphs>101</Paragraphs>
  <Slides>14</Slides>
  <Notes>1</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Default Design</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dc:creator>
  <cp:lastModifiedBy>W</cp:lastModifiedBy>
  <cp:revision>42</cp:revision>
  <dcterms:created xsi:type="dcterms:W3CDTF">2012-10-13T19:25:29Z</dcterms:created>
  <dcterms:modified xsi:type="dcterms:W3CDTF">2016-03-17T13:54:33Z</dcterms:modified>
</cp:coreProperties>
</file>